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Lst>
  <p:sldSz cx="18288000" cy="10287000"/>
  <p:notesSz cx="6858000" cy="9144000"/>
  <p:embeddedFontLst>
    <p:embeddedFont>
      <p:font typeface="Arial" charset="1" panose="020B0502020202020204"/>
      <p:regular r:id="rId67"/>
    </p:embeddedFont>
    <p:embeddedFont>
      <p:font typeface="Arial Bold" charset="1" panose="020B0802020202020204"/>
      <p:regular r:id="rId68"/>
    </p:embeddedFont>
    <p:embeddedFont>
      <p:font typeface="Daydream" charset="1" panose="00000000000000000000"/>
      <p:regular r:id="rId69"/>
    </p:embeddedFont>
    <p:embeddedFont>
      <p:font typeface="Old Standard Bold" charset="1" panose="02040503050505020303"/>
      <p:regular r:id="rId70"/>
    </p:embeddedFont>
    <p:embeddedFont>
      <p:font typeface="Questrial" charset="1" panose="02000000000000000000"/>
      <p:regular r:id="rId71"/>
    </p:embeddedFont>
    <p:embeddedFont>
      <p:font typeface="Arial Italics" charset="1" panose="020B0502020202090204"/>
      <p:regular r:id="rId72"/>
    </p:embeddedFont>
    <p:embeddedFont>
      <p:font typeface="Arial Bold Italics" charset="1" panose="020B0802020202090204"/>
      <p:regular r:id="rId7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slides/slide55.xml" Type="http://schemas.openxmlformats.org/officeDocument/2006/relationships/slide"/><Relationship Id="rId61" Target="slides/slide56.xml" Type="http://schemas.openxmlformats.org/officeDocument/2006/relationships/slide"/><Relationship Id="rId62" Target="slides/slide57.xml" Type="http://schemas.openxmlformats.org/officeDocument/2006/relationships/slide"/><Relationship Id="rId63" Target="slides/slide58.xml" Type="http://schemas.openxmlformats.org/officeDocument/2006/relationships/slide"/><Relationship Id="rId64" Target="slides/slide59.xml" Type="http://schemas.openxmlformats.org/officeDocument/2006/relationships/slide"/><Relationship Id="rId65" Target="slides/slide60.xml" Type="http://schemas.openxmlformats.org/officeDocument/2006/relationships/slide"/><Relationship Id="rId66" Target="slides/slide61.xml" Type="http://schemas.openxmlformats.org/officeDocument/2006/relationships/slide"/><Relationship Id="rId67" Target="fonts/font67.fntdata" Type="http://schemas.openxmlformats.org/officeDocument/2006/relationships/font"/><Relationship Id="rId68" Target="fonts/font68.fntdata" Type="http://schemas.openxmlformats.org/officeDocument/2006/relationships/font"/><Relationship Id="rId69" Target="fonts/font69.fntdata" Type="http://schemas.openxmlformats.org/officeDocument/2006/relationships/font"/><Relationship Id="rId7" Target="slides/slide2.xml" Type="http://schemas.openxmlformats.org/officeDocument/2006/relationships/slide"/><Relationship Id="rId70" Target="fonts/font70.fntdata" Type="http://schemas.openxmlformats.org/officeDocument/2006/relationships/font"/><Relationship Id="rId71" Target="fonts/font71.fntdata" Type="http://schemas.openxmlformats.org/officeDocument/2006/relationships/font"/><Relationship Id="rId72" Target="fonts/font72.fntdata" Type="http://schemas.openxmlformats.org/officeDocument/2006/relationships/font"/><Relationship Id="rId73" Target="fonts/font73.fntdata" Type="http://schemas.openxmlformats.org/officeDocument/2006/relationships/font"/><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36.png" Type="http://schemas.openxmlformats.org/officeDocument/2006/relationships/image"/><Relationship Id="rId7" Target="../media/image37.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46.jpeg" Type="http://schemas.openxmlformats.org/officeDocument/2006/relationships/image"/><Relationship Id="rId7" Target="../media/image47.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48.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49.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png" Type="http://schemas.openxmlformats.org/officeDocument/2006/relationships/image"/><Relationship Id="rId11" Target="../media/image17.svg" Type="http://schemas.openxmlformats.org/officeDocument/2006/relationships/image"/><Relationship Id="rId12" Target="../media/image18.png" Type="http://schemas.openxmlformats.org/officeDocument/2006/relationships/image"/><Relationship Id="rId13" Target="../media/image19.svg" Type="http://schemas.openxmlformats.org/officeDocument/2006/relationships/image"/><Relationship Id="rId14" Target="../media/image20.png" Type="http://schemas.openxmlformats.org/officeDocument/2006/relationships/image"/><Relationship Id="rId15" Target="../media/image21.svg" Type="http://schemas.openxmlformats.org/officeDocument/2006/relationships/image"/><Relationship Id="rId16" Target="../media/image22.png" Type="http://schemas.openxmlformats.org/officeDocument/2006/relationships/image"/><Relationship Id="rId17" Target="../media/image23.svg" Type="http://schemas.openxmlformats.org/officeDocument/2006/relationships/image"/><Relationship Id="rId18" Target="../media/image24.png" Type="http://schemas.openxmlformats.org/officeDocument/2006/relationships/image"/><Relationship Id="rId19" Target="../media/image25.svg" Type="http://schemas.openxmlformats.org/officeDocument/2006/relationships/image"/><Relationship Id="rId2" Target="../media/image8.png" Type="http://schemas.openxmlformats.org/officeDocument/2006/relationships/image"/><Relationship Id="rId20" Target="../media/image26.png" Type="http://schemas.openxmlformats.org/officeDocument/2006/relationships/image"/><Relationship Id="rId21" Target="../media/image27.svg" Type="http://schemas.openxmlformats.org/officeDocument/2006/relationships/image"/><Relationship Id="rId22" Target="../media/image28.png" Type="http://schemas.openxmlformats.org/officeDocument/2006/relationships/image"/><Relationship Id="rId23" Target="../media/image29.svg" Type="http://schemas.openxmlformats.org/officeDocument/2006/relationships/image"/><Relationship Id="rId24" Target="../media/image30.png" Type="http://schemas.openxmlformats.org/officeDocument/2006/relationships/image"/><Relationship Id="rId25" Target="../media/image31.svg" Type="http://schemas.openxmlformats.org/officeDocument/2006/relationships/image"/><Relationship Id="rId26" Target="../media/image32.png" Type="http://schemas.openxmlformats.org/officeDocument/2006/relationships/image"/><Relationship Id="rId27" Target="../media/image33.svg" Type="http://schemas.openxmlformats.org/officeDocument/2006/relationships/image"/><Relationship Id="rId28" Target="../media/image34.png" Type="http://schemas.openxmlformats.org/officeDocument/2006/relationships/image"/><Relationship Id="rId29" Target="../media/image35.svg" Type="http://schemas.openxmlformats.org/officeDocument/2006/relationships/image"/><Relationship Id="rId3" Target="../media/image9.svg" Type="http://schemas.openxmlformats.org/officeDocument/2006/relationships/image"/><Relationship Id="rId30" Target="../media/image36.png" Type="http://schemas.openxmlformats.org/officeDocument/2006/relationships/image"/><Relationship Id="rId31" Target="../media/image37.svg" Type="http://schemas.openxmlformats.org/officeDocument/2006/relationships/image"/><Relationship Id="rId4" Target="../media/image10.png" Type="http://schemas.openxmlformats.org/officeDocument/2006/relationships/image"/><Relationship Id="rId5" Target="../media/image11.svg" Type="http://schemas.openxmlformats.org/officeDocument/2006/relationships/image"/><Relationship Id="rId6" Target="../media/image12.png" Type="http://schemas.openxmlformats.org/officeDocument/2006/relationships/image"/><Relationship Id="rId7" Target="../media/image13.svg" Type="http://schemas.openxmlformats.org/officeDocument/2006/relationships/image"/><Relationship Id="rId8" Target="../media/image14.png" Type="http://schemas.openxmlformats.org/officeDocument/2006/relationships/image"/><Relationship Id="rId9" Target="../media/image15.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36.png" Type="http://schemas.openxmlformats.org/officeDocument/2006/relationships/image"/><Relationship Id="rId7" Target="../media/image37.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50.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51.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52.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1.png" Type="http://schemas.openxmlformats.org/officeDocument/2006/relationships/image"/><Relationship Id="rId11" Target="../media/image62.svg" Type="http://schemas.openxmlformats.org/officeDocument/2006/relationships/image"/><Relationship Id="rId12" Target="../media/image63.jpeg" Type="http://schemas.openxmlformats.org/officeDocument/2006/relationships/image"/><Relationship Id="rId2" Target="../media/image53.png" Type="http://schemas.openxmlformats.org/officeDocument/2006/relationships/image"/><Relationship Id="rId3" Target="../media/image54.svg" Type="http://schemas.openxmlformats.org/officeDocument/2006/relationships/image"/><Relationship Id="rId4" Target="../media/image55.png" Type="http://schemas.openxmlformats.org/officeDocument/2006/relationships/image"/><Relationship Id="rId5" Target="../media/image56.svg" Type="http://schemas.openxmlformats.org/officeDocument/2006/relationships/image"/><Relationship Id="rId6" Target="../media/image57.png" Type="http://schemas.openxmlformats.org/officeDocument/2006/relationships/image"/><Relationship Id="rId7" Target="../media/image58.svg" Type="http://schemas.openxmlformats.org/officeDocument/2006/relationships/image"/><Relationship Id="rId8" Target="../media/image59.png" Type="http://schemas.openxmlformats.org/officeDocument/2006/relationships/image"/><Relationship Id="rId9" Target="../media/image60.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36.png" Type="http://schemas.openxmlformats.org/officeDocument/2006/relationships/image"/><Relationship Id="rId7" Target="../media/image37.sv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64.png" Type="http://schemas.openxmlformats.org/officeDocument/2006/relationships/image"/><Relationship Id="rId7" Target="../media/image65.sv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66.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67.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68.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69.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70.pn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71.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72.pn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73.pn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74.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36.png" Type="http://schemas.openxmlformats.org/officeDocument/2006/relationships/image"/><Relationship Id="rId7" Target="../media/image37.sv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36.png" Type="http://schemas.openxmlformats.org/officeDocument/2006/relationships/image"/><Relationship Id="rId7" Target="../media/image37.sv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75.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76.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s>
</file>

<file path=ppt/slides/_rels/slide5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36.png" Type="http://schemas.openxmlformats.org/officeDocument/2006/relationships/image"/><Relationship Id="rId7" Target="../media/image37.svg" Type="http://schemas.openxmlformats.org/officeDocument/2006/relationships/image"/></Relationships>
</file>

<file path=ppt/slides/_rels/slide5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s>
</file>

<file path=ppt/slides/_rels/slide5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s>
</file>

<file path=ppt/slides/_rels/slide5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6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s>
</file>

<file path=ppt/slides/_rels/slide6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44.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45.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1897380"/>
            <a:ext cx="18288000" cy="12184380"/>
          </a:xfrm>
          <a:custGeom>
            <a:avLst/>
            <a:gdLst/>
            <a:ahLst/>
            <a:cxnLst/>
            <a:rect r="r" b="b" t="t" l="l"/>
            <a:pathLst>
              <a:path h="12184380" w="18288000">
                <a:moveTo>
                  <a:pt x="0" y="0"/>
                </a:moveTo>
                <a:lnTo>
                  <a:pt x="18288000" y="0"/>
                </a:lnTo>
                <a:lnTo>
                  <a:pt x="18288000" y="12184380"/>
                </a:lnTo>
                <a:lnTo>
                  <a:pt x="0" y="12184380"/>
                </a:lnTo>
                <a:lnTo>
                  <a:pt x="0" y="0"/>
                </a:lnTo>
                <a:close/>
              </a:path>
            </a:pathLst>
          </a:custGeom>
          <a:blipFill>
            <a:blip r:embed="rId2">
              <a:alphaModFix amt="60000"/>
            </a:blip>
            <a:stretch>
              <a:fillRect l="0" t="0" r="0" b="0"/>
            </a:stretch>
          </a:blipFill>
        </p:spPr>
      </p:sp>
      <p:sp>
        <p:nvSpPr>
          <p:cNvPr name="Freeform 3" id="3"/>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14337590" y="9725311"/>
            <a:ext cx="3950410" cy="561689"/>
            <a:chOff x="0" y="0"/>
            <a:chExt cx="5267213" cy="748919"/>
          </a:xfrm>
        </p:grpSpPr>
        <p:sp>
          <p:nvSpPr>
            <p:cNvPr name="Freeform 5" id="5"/>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55C9FE"/>
                  </a:solidFill>
                  <a:latin typeface="Arial"/>
                </a:rPr>
                <a:t>@MsDoorley</a:t>
              </a:r>
            </a:p>
          </p:txBody>
        </p:sp>
      </p:grpSp>
      <p:sp>
        <p:nvSpPr>
          <p:cNvPr name="TextBox 8" id="8"/>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55C9FE"/>
                </a:solidFill>
                <a:latin typeface="Arial Bold"/>
              </a:rPr>
              <a:t>Strand Three: The History of Europe and the Wider World</a:t>
            </a:r>
          </a:p>
        </p:txBody>
      </p:sp>
      <p:sp>
        <p:nvSpPr>
          <p:cNvPr name="TextBox 9" id="9"/>
          <p:cNvSpPr txBox="true"/>
          <p:nvPr/>
        </p:nvSpPr>
        <p:spPr>
          <a:xfrm rot="0">
            <a:off x="0" y="3715060"/>
            <a:ext cx="18288000" cy="1133475"/>
          </a:xfrm>
          <a:prstGeom prst="rect">
            <a:avLst/>
          </a:prstGeom>
        </p:spPr>
        <p:txBody>
          <a:bodyPr anchor="t" rtlCol="false" tIns="0" lIns="0" bIns="0" rIns="0">
            <a:spAutoFit/>
          </a:bodyPr>
          <a:lstStyle/>
          <a:p>
            <a:pPr algn="ctr">
              <a:lnSpc>
                <a:spcPts val="8399"/>
              </a:lnSpc>
            </a:pPr>
            <a:r>
              <a:rPr lang="en-US" sz="5999" spc="269">
                <a:solidFill>
                  <a:srgbClr val="55C9FE"/>
                </a:solidFill>
                <a:latin typeface="Arial Bold"/>
              </a:rPr>
              <a:t>THE AGE OF EXPLORATION AND CONQUEST</a:t>
            </a:r>
          </a:p>
        </p:txBody>
      </p:sp>
      <p:sp>
        <p:nvSpPr>
          <p:cNvPr name="TextBox 10" id="10"/>
          <p:cNvSpPr txBox="true"/>
          <p:nvPr/>
        </p:nvSpPr>
        <p:spPr>
          <a:xfrm rot="0">
            <a:off x="351801" y="3948422"/>
            <a:ext cx="17584398" cy="904875"/>
          </a:xfrm>
          <a:prstGeom prst="rect">
            <a:avLst/>
          </a:prstGeom>
        </p:spPr>
        <p:txBody>
          <a:bodyPr anchor="t" rtlCol="false" tIns="0" lIns="0" bIns="0" rIns="0">
            <a:spAutoFit/>
          </a:bodyPr>
          <a:lstStyle/>
          <a:p>
            <a:pPr algn="ctr">
              <a:lnSpc>
                <a:spcPts val="6900"/>
              </a:lnSpc>
            </a:pPr>
            <a:r>
              <a:rPr lang="en-US" sz="6000" spc="1800">
                <a:solidFill>
                  <a:srgbClr val="FFFFFF"/>
                </a:solidFill>
                <a:latin typeface="Daydream"/>
              </a:rPr>
              <a:t>the age of exploration and conquest</a:t>
            </a:r>
          </a:p>
        </p:txBody>
      </p:sp>
      <p:sp>
        <p:nvSpPr>
          <p:cNvPr name="TextBox 11" id="11"/>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9</a:t>
            </a:r>
          </a:p>
        </p:txBody>
      </p:sp>
      <p:sp>
        <p:nvSpPr>
          <p:cNvPr name="TextBox 12" id="12"/>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1400 to 1650</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1" id="11"/>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86, Artefact, 2nd Edition)</a:t>
            </a:r>
          </a:p>
        </p:txBody>
      </p:sp>
      <p:sp>
        <p:nvSpPr>
          <p:cNvPr name="TextBox 12" id="12"/>
          <p:cNvSpPr txBox="true"/>
          <p:nvPr/>
        </p:nvSpPr>
        <p:spPr>
          <a:xfrm rot="0">
            <a:off x="1028700" y="2120899"/>
            <a:ext cx="15609955" cy="27146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rPr>
              <a:t>What problems did sailors face on long vouages in the 1400s?</a:t>
            </a:r>
          </a:p>
          <a:p>
            <a:pPr algn="l" marL="647702" indent="-323851" lvl="1">
              <a:lnSpc>
                <a:spcPts val="4200"/>
              </a:lnSpc>
              <a:buAutoNum type="arabicPeriod" startAt="1"/>
            </a:pPr>
            <a:r>
              <a:rPr lang="en-US" sz="3000">
                <a:solidFill>
                  <a:srgbClr val="0DA33B"/>
                </a:solidFill>
                <a:latin typeface="Arial"/>
              </a:rPr>
              <a:t>What role did the following factors have in the voyages of discovering: (a) The Renaissance; (b) Trade routes; (c) The desire for empire; (d) Religion?</a:t>
            </a:r>
          </a:p>
          <a:p>
            <a:pPr algn="l" marL="647702" indent="-323851" lvl="1">
              <a:lnSpc>
                <a:spcPts val="4200"/>
              </a:lnSpc>
              <a:buAutoNum type="arabicPeriod" startAt="1"/>
            </a:pPr>
            <a:r>
              <a:rPr lang="en-US" sz="3000">
                <a:solidFill>
                  <a:srgbClr val="0DA33B"/>
                </a:solidFill>
                <a:latin typeface="Arial"/>
              </a:rPr>
              <a:t>Which of the causes of the voyages do you think was most important? Give a reason for your answer.</a:t>
            </a:r>
          </a:p>
        </p:txBody>
      </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Nine: The Age of Exploration and Conquest</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1" id="11"/>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86, Artefact, 2nd Edition)</a:t>
            </a:r>
          </a:p>
        </p:txBody>
      </p:sp>
      <p:sp>
        <p:nvSpPr>
          <p:cNvPr name="TextBox 12" id="12"/>
          <p:cNvSpPr txBox="true"/>
          <p:nvPr/>
        </p:nvSpPr>
        <p:spPr>
          <a:xfrm rot="0">
            <a:off x="1028700" y="2120899"/>
            <a:ext cx="15609955" cy="64484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0000"/>
                </a:solidFill>
                <a:latin typeface="Arial"/>
              </a:rPr>
              <a:t>Ships could not navigate accurately, often ending up very far from where they had planned to go; sailors believed the Earth was flat and that they would sail off the edge if they went too far; they feared sea monsters.</a:t>
            </a:r>
          </a:p>
          <a:p>
            <a:pPr algn="l" marL="647702" indent="-323851" lvl="1">
              <a:lnSpc>
                <a:spcPts val="4200"/>
              </a:lnSpc>
              <a:buAutoNum type="arabicPeriod" startAt="1"/>
            </a:pPr>
            <a:r>
              <a:rPr lang="en-US" sz="3000">
                <a:solidFill>
                  <a:srgbClr val="000000"/>
                </a:solidFill>
                <a:latin typeface="Arial"/>
              </a:rPr>
              <a:t>(a) The Renaissance encouraged people to think about the world in different ways; desire to explore and understand the world; influence of Ptolemy’s Geographia; (b) The trade in silks and spices from the East was profitable and explorers could grow rich if they could find ways to get goods to Europe more quickly;(c) European rulers sponsored voyages of exploration so that they could expand their territory to any newly discovered lands; (d) The Pope encouraged Christian rulers to defeat Muslims, who had gained control of the Middle East; explorers aimed to convert the people of any new lands they discovered to Christianity.</a:t>
            </a:r>
          </a:p>
          <a:p>
            <a:pPr algn="l" marL="647702" indent="-323851" lvl="1">
              <a:lnSpc>
                <a:spcPts val="4200"/>
              </a:lnSpc>
              <a:buAutoNum type="arabicPeriod" startAt="1"/>
            </a:pPr>
            <a:r>
              <a:rPr lang="en-US" sz="3000">
                <a:solidFill>
                  <a:srgbClr val="000000"/>
                </a:solidFill>
                <a:latin typeface="Arial"/>
              </a:rPr>
              <a:t>Any reason is valid here once it is properly backed up with an explanation.</a:t>
            </a:r>
          </a:p>
        </p:txBody>
      </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Nine: The Age of Exploration and Conquest</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7" id="7"/>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8" id="8"/>
          <p:cNvSpPr txBox="true"/>
          <p:nvPr/>
        </p:nvSpPr>
        <p:spPr>
          <a:xfrm rot="0">
            <a:off x="0" y="3872223"/>
            <a:ext cx="18288000" cy="866775"/>
          </a:xfrm>
          <a:prstGeom prst="rect">
            <a:avLst/>
          </a:prstGeom>
        </p:spPr>
        <p:txBody>
          <a:bodyPr anchor="t" rtlCol="false" tIns="0" lIns="0" bIns="0" rIns="0">
            <a:spAutoFit/>
          </a:bodyPr>
          <a:lstStyle/>
          <a:p>
            <a:pPr algn="ctr">
              <a:lnSpc>
                <a:spcPts val="6300"/>
              </a:lnSpc>
            </a:pPr>
            <a:r>
              <a:rPr lang="en-US" sz="4500" spc="202">
                <a:solidFill>
                  <a:srgbClr val="004AAD"/>
                </a:solidFill>
                <a:latin typeface="Arial Bold"/>
              </a:rPr>
              <a:t>9.2: TECHNOLOGICAL CHANGE: ADVANCES IN NAVIGATION</a:t>
            </a:r>
          </a:p>
        </p:txBody>
      </p:sp>
      <p:sp>
        <p:nvSpPr>
          <p:cNvPr name="TextBox 9" id="9"/>
          <p:cNvSpPr txBox="true"/>
          <p:nvPr/>
        </p:nvSpPr>
        <p:spPr>
          <a:xfrm rot="0">
            <a:off x="351801" y="4072247"/>
            <a:ext cx="17584398" cy="666750"/>
          </a:xfrm>
          <a:prstGeom prst="rect">
            <a:avLst/>
          </a:prstGeom>
        </p:spPr>
        <p:txBody>
          <a:bodyPr anchor="t" rtlCol="false" tIns="0" lIns="0" bIns="0" rIns="0">
            <a:spAutoFit/>
          </a:bodyPr>
          <a:lstStyle/>
          <a:p>
            <a:pPr algn="ctr">
              <a:lnSpc>
                <a:spcPts val="5175"/>
              </a:lnSpc>
            </a:pPr>
            <a:r>
              <a:rPr lang="en-US" sz="4500" spc="1350">
                <a:solidFill>
                  <a:srgbClr val="FFFFFF"/>
                </a:solidFill>
                <a:latin typeface="Daydream"/>
              </a:rPr>
              <a:t>9.2: technological change: advances in navigation</a:t>
            </a:r>
          </a:p>
        </p:txBody>
      </p:sp>
      <p:sp>
        <p:nvSpPr>
          <p:cNvPr name="TextBox 10" id="10"/>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9</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1400 to 1650</a:t>
            </a:r>
          </a:p>
        </p:txBody>
      </p:sp>
      <p:sp>
        <p:nvSpPr>
          <p:cNvPr name="TextBox 12" id="12"/>
          <p:cNvSpPr txBox="true"/>
          <p:nvPr/>
        </p:nvSpPr>
        <p:spPr>
          <a:xfrm rot="0">
            <a:off x="612142" y="6196371"/>
            <a:ext cx="17230380" cy="968502"/>
          </a:xfrm>
          <a:prstGeom prst="rect">
            <a:avLst/>
          </a:prstGeom>
        </p:spPr>
        <p:txBody>
          <a:bodyPr anchor="t" rtlCol="false" tIns="0" lIns="0" bIns="0" rIns="0">
            <a:spAutoFit/>
          </a:bodyPr>
          <a:lstStyle/>
          <a:p>
            <a:pPr algn="ctr">
              <a:lnSpc>
                <a:spcPts val="2483"/>
              </a:lnSpc>
              <a:spcBef>
                <a:spcPct val="0"/>
              </a:spcBef>
            </a:pPr>
            <a:r>
              <a:rPr lang="en-US" sz="1800" spc="176">
                <a:solidFill>
                  <a:srgbClr val="000000"/>
                </a:solidFill>
                <a:latin typeface="Arial"/>
              </a:rPr>
              <a:t>Before this period, European sailors usually stayed quite close to the coastlines (with exception of the Vikings). </a:t>
            </a:r>
            <a:r>
              <a:rPr lang="en-US" sz="1800" spc="176">
                <a:solidFill>
                  <a:srgbClr val="000000"/>
                </a:solidFill>
                <a:latin typeface="Arial"/>
              </a:rPr>
              <a:t>For ships to sail straight out into oceans like the Atlantic with hope of safe return voyages, better navigation was needed. Several advances in technology made this possible.</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1028700" y="5471228"/>
            <a:ext cx="6732573" cy="3787072"/>
          </a:xfrm>
          <a:custGeom>
            <a:avLst/>
            <a:gdLst/>
            <a:ahLst/>
            <a:cxnLst/>
            <a:rect r="r" b="b" t="t" l="l"/>
            <a:pathLst>
              <a:path h="3787072" w="6732573">
                <a:moveTo>
                  <a:pt x="0" y="0"/>
                </a:moveTo>
                <a:lnTo>
                  <a:pt x="6732573" y="0"/>
                </a:lnTo>
                <a:lnTo>
                  <a:pt x="6732573" y="3787072"/>
                </a:lnTo>
                <a:lnTo>
                  <a:pt x="0" y="3787072"/>
                </a:lnTo>
                <a:lnTo>
                  <a:pt x="0" y="0"/>
                </a:lnTo>
                <a:close/>
              </a:path>
            </a:pathLst>
          </a:custGeom>
          <a:blipFill>
            <a:blip r:embed="rId6"/>
            <a:stretch>
              <a:fillRect l="0" t="0" r="0" b="0"/>
            </a:stretch>
          </a:blipFill>
        </p:spPr>
      </p:sp>
      <p:sp>
        <p:nvSpPr>
          <p:cNvPr name="Freeform 11" id="11"/>
          <p:cNvSpPr/>
          <p:nvPr/>
        </p:nvSpPr>
        <p:spPr>
          <a:xfrm flipH="false" flipV="false" rot="0">
            <a:off x="10579340" y="5471228"/>
            <a:ext cx="6059315" cy="3787072"/>
          </a:xfrm>
          <a:custGeom>
            <a:avLst/>
            <a:gdLst/>
            <a:ahLst/>
            <a:cxnLst/>
            <a:rect r="r" b="b" t="t" l="l"/>
            <a:pathLst>
              <a:path h="3787072" w="6059315">
                <a:moveTo>
                  <a:pt x="0" y="0"/>
                </a:moveTo>
                <a:lnTo>
                  <a:pt x="6059315" y="0"/>
                </a:lnTo>
                <a:lnTo>
                  <a:pt x="6059315" y="3787072"/>
                </a:lnTo>
                <a:lnTo>
                  <a:pt x="0" y="3787072"/>
                </a:lnTo>
                <a:lnTo>
                  <a:pt x="0" y="0"/>
                </a:lnTo>
                <a:close/>
              </a:path>
            </a:pathLst>
          </a:custGeom>
          <a:blipFill>
            <a:blip r:embed="rId7"/>
            <a:stretch>
              <a:fillRect l="0" t="0" r="0" b="0"/>
            </a:stretch>
          </a:blipFill>
        </p:spPr>
      </p:sp>
      <p:sp>
        <p:nvSpPr>
          <p:cNvPr name="TextBox 12" id="12"/>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New Maps</a:t>
            </a:r>
          </a:p>
        </p:txBody>
      </p:sp>
      <p:sp>
        <p:nvSpPr>
          <p:cNvPr name="TextBox 13" id="13"/>
          <p:cNvSpPr txBox="true"/>
          <p:nvPr/>
        </p:nvSpPr>
        <p:spPr>
          <a:xfrm rot="0">
            <a:off x="1028700" y="2120899"/>
            <a:ext cx="15609955" cy="32480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To navigate properly, new and more accurate maps were needed. </a:t>
            </a:r>
            <a:r>
              <a:rPr lang="en-US" sz="3000">
                <a:solidFill>
                  <a:srgbClr val="000000"/>
                </a:solidFill>
                <a:latin typeface="Arial Bold"/>
              </a:rPr>
              <a:t>Cartographers</a:t>
            </a:r>
            <a:r>
              <a:rPr lang="en-US" sz="3000">
                <a:solidFill>
                  <a:srgbClr val="000000"/>
                </a:solidFill>
                <a:latin typeface="Arial"/>
              </a:rPr>
              <a:t> (people who draw maps) started using maps from Constantinople (far more advanced than anything that Europe had). The Portuguese developed </a:t>
            </a:r>
            <a:r>
              <a:rPr lang="en-US" sz="3000">
                <a:solidFill>
                  <a:srgbClr val="000000"/>
                </a:solidFill>
                <a:latin typeface="Arial Bold"/>
              </a:rPr>
              <a:t>portolan charts</a:t>
            </a:r>
            <a:r>
              <a:rPr lang="en-US" sz="3000">
                <a:solidFill>
                  <a:srgbClr val="000000"/>
                </a:solidFill>
                <a:latin typeface="Arial"/>
              </a:rPr>
              <a:t>. These charts mapped harbours and coastlines more accurately, while also recording information like currents, tides and depth. As explorers returned from their voyages, they brought more information back with them.</a:t>
            </a:r>
          </a:p>
        </p:txBody>
      </p:sp>
      <p:sp>
        <p:nvSpPr>
          <p:cNvPr name="TextBox 14" id="14"/>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5" id="15"/>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Nine: The Age of Exploration and Conquest</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New Equipment</a:t>
            </a:r>
          </a:p>
        </p:txBody>
      </p:sp>
      <p:sp>
        <p:nvSpPr>
          <p:cNvPr name="TextBox 11" id="11"/>
          <p:cNvSpPr txBox="true"/>
          <p:nvPr/>
        </p:nvSpPr>
        <p:spPr>
          <a:xfrm rot="0">
            <a:off x="1028700" y="2139949"/>
            <a:ext cx="15609955" cy="31083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New inventions allowed a ship to calculate its position and speed more accurately.</a:t>
            </a:r>
          </a:p>
          <a:p>
            <a:pPr algn="l" marL="539754" indent="-269877" lvl="1">
              <a:lnSpc>
                <a:spcPts val="3500"/>
              </a:lnSpc>
              <a:buFont typeface="Arial"/>
              <a:buChar char="•"/>
            </a:pPr>
            <a:r>
              <a:rPr lang="en-US" sz="2500">
                <a:solidFill>
                  <a:srgbClr val="000000"/>
                </a:solidFill>
                <a:latin typeface="Arial"/>
              </a:rPr>
              <a:t>A </a:t>
            </a:r>
            <a:r>
              <a:rPr lang="en-US" sz="2500">
                <a:solidFill>
                  <a:srgbClr val="000000"/>
                </a:solidFill>
                <a:latin typeface="Arial Bold"/>
              </a:rPr>
              <a:t>quadrant</a:t>
            </a:r>
            <a:r>
              <a:rPr lang="en-US" sz="2500">
                <a:solidFill>
                  <a:srgbClr val="000000"/>
                </a:solidFill>
                <a:latin typeface="Arial"/>
              </a:rPr>
              <a:t> and an </a:t>
            </a:r>
            <a:r>
              <a:rPr lang="en-US" sz="2500">
                <a:solidFill>
                  <a:srgbClr val="000000"/>
                </a:solidFill>
                <a:latin typeface="Arial Bold"/>
              </a:rPr>
              <a:t>astrolabe</a:t>
            </a:r>
            <a:r>
              <a:rPr lang="en-US" sz="2500">
                <a:solidFill>
                  <a:srgbClr val="000000"/>
                </a:solidFill>
                <a:latin typeface="Arial"/>
              </a:rPr>
              <a:t> helped </a:t>
            </a:r>
            <a:r>
              <a:rPr lang="en-US" sz="2500" u="sng">
                <a:solidFill>
                  <a:srgbClr val="000000"/>
                </a:solidFill>
                <a:latin typeface="Arial"/>
              </a:rPr>
              <a:t>determine a ship’s latitude (distance from the equator) by using the position of the stars and the sun</a:t>
            </a:r>
            <a:r>
              <a:rPr lang="en-US" sz="2500">
                <a:solidFill>
                  <a:srgbClr val="000000"/>
                </a:solidFill>
                <a:latin typeface="Arial"/>
              </a:rPr>
              <a:t>.</a:t>
            </a:r>
          </a:p>
          <a:p>
            <a:pPr algn="l" marL="539754" indent="-269877" lvl="1">
              <a:lnSpc>
                <a:spcPts val="3500"/>
              </a:lnSpc>
              <a:buFont typeface="Arial"/>
              <a:buChar char="•"/>
            </a:pPr>
            <a:r>
              <a:rPr lang="en-US" sz="2500">
                <a:solidFill>
                  <a:srgbClr val="000000"/>
                </a:solidFill>
                <a:latin typeface="Arial"/>
              </a:rPr>
              <a:t>A </a:t>
            </a:r>
            <a:r>
              <a:rPr lang="en-US" sz="2500">
                <a:solidFill>
                  <a:srgbClr val="000000"/>
                </a:solidFill>
                <a:latin typeface="Arial Bold"/>
              </a:rPr>
              <a:t>compass</a:t>
            </a:r>
            <a:r>
              <a:rPr lang="en-US" sz="2500">
                <a:solidFill>
                  <a:srgbClr val="000000"/>
                </a:solidFill>
                <a:latin typeface="Arial"/>
              </a:rPr>
              <a:t> was </a:t>
            </a:r>
            <a:r>
              <a:rPr lang="en-US" sz="2500" u="sng">
                <a:solidFill>
                  <a:srgbClr val="000000"/>
                </a:solidFill>
                <a:latin typeface="Arial"/>
              </a:rPr>
              <a:t>used to identify north</a:t>
            </a:r>
            <a:r>
              <a:rPr lang="en-US" sz="2500">
                <a:solidFill>
                  <a:srgbClr val="000000"/>
                </a:solidFill>
                <a:latin typeface="Arial"/>
              </a:rPr>
              <a:t>.</a:t>
            </a:r>
          </a:p>
          <a:p>
            <a:pPr algn="l" marL="539754" indent="-269877" lvl="1">
              <a:lnSpc>
                <a:spcPts val="3500"/>
              </a:lnSpc>
              <a:buFont typeface="Arial"/>
              <a:buChar char="•"/>
            </a:pPr>
            <a:r>
              <a:rPr lang="en-US" sz="2500">
                <a:solidFill>
                  <a:srgbClr val="000000"/>
                </a:solidFill>
                <a:latin typeface="Arial"/>
              </a:rPr>
              <a:t>A </a:t>
            </a:r>
            <a:r>
              <a:rPr lang="en-US" sz="2500">
                <a:solidFill>
                  <a:srgbClr val="000000"/>
                </a:solidFill>
                <a:latin typeface="Arial Bold"/>
              </a:rPr>
              <a:t>log and line </a:t>
            </a:r>
            <a:r>
              <a:rPr lang="en-US" sz="2500">
                <a:solidFill>
                  <a:srgbClr val="000000"/>
                </a:solidFill>
                <a:latin typeface="Arial"/>
              </a:rPr>
              <a:t>was </a:t>
            </a:r>
            <a:r>
              <a:rPr lang="en-US" sz="2500" u="sng">
                <a:solidFill>
                  <a:srgbClr val="000000"/>
                </a:solidFill>
                <a:latin typeface="Arial"/>
              </a:rPr>
              <a:t>used to measure a ship’s speed in knots</a:t>
            </a:r>
            <a:r>
              <a:rPr lang="en-US" sz="2500">
                <a:solidFill>
                  <a:srgbClr val="000000"/>
                </a:solidFill>
                <a:latin typeface="Arial"/>
              </a:rPr>
              <a:t>.</a:t>
            </a:r>
          </a:p>
          <a:p>
            <a:pPr algn="l" marL="539754" indent="-269877" lvl="1">
              <a:lnSpc>
                <a:spcPts val="3500"/>
              </a:lnSpc>
              <a:buFont typeface="Arial"/>
              <a:buChar char="•"/>
            </a:pPr>
            <a:r>
              <a:rPr lang="en-US" sz="2500">
                <a:solidFill>
                  <a:srgbClr val="000000"/>
                </a:solidFill>
                <a:latin typeface="Arial"/>
              </a:rPr>
              <a:t>A </a:t>
            </a:r>
            <a:r>
              <a:rPr lang="en-US" sz="2500">
                <a:solidFill>
                  <a:srgbClr val="000000"/>
                </a:solidFill>
                <a:latin typeface="Arial Bold"/>
              </a:rPr>
              <a:t>line and lead weight </a:t>
            </a:r>
            <a:r>
              <a:rPr lang="en-US" sz="2500">
                <a:solidFill>
                  <a:srgbClr val="000000"/>
                </a:solidFill>
                <a:latin typeface="Arial"/>
              </a:rPr>
              <a:t>was used </a:t>
            </a:r>
            <a:r>
              <a:rPr lang="en-US" sz="2500" u="sng">
                <a:solidFill>
                  <a:srgbClr val="000000"/>
                </a:solidFill>
                <a:latin typeface="Arial"/>
              </a:rPr>
              <a:t>to measure the depth of water</a:t>
            </a:r>
            <a:r>
              <a:rPr lang="en-US" sz="2500">
                <a:solidFill>
                  <a:srgbClr val="000000"/>
                </a:solidFill>
                <a:latin typeface="Arial"/>
              </a:rPr>
              <a:t>, especially around a coast.</a:t>
            </a:r>
          </a:p>
          <a:p>
            <a:pPr algn="l">
              <a:lnSpc>
                <a:spcPts val="3500"/>
              </a:lnSpc>
            </a:pP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Nine: The Age of Exploration and Conquest</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685800" y="468060"/>
            <a:ext cx="16253460" cy="9257251"/>
          </a:xfrm>
          <a:custGeom>
            <a:avLst/>
            <a:gdLst/>
            <a:ahLst/>
            <a:cxnLst/>
            <a:rect r="r" b="b" t="t" l="l"/>
            <a:pathLst>
              <a:path h="9257251" w="16253460">
                <a:moveTo>
                  <a:pt x="0" y="0"/>
                </a:moveTo>
                <a:lnTo>
                  <a:pt x="16253460" y="0"/>
                </a:lnTo>
                <a:lnTo>
                  <a:pt x="16253460" y="9257251"/>
                </a:lnTo>
                <a:lnTo>
                  <a:pt x="0" y="9257251"/>
                </a:lnTo>
                <a:lnTo>
                  <a:pt x="0" y="0"/>
                </a:lnTo>
                <a:close/>
              </a:path>
            </a:pathLst>
          </a:custGeom>
          <a:blipFill>
            <a:blip r:embed="rId6"/>
            <a:stretch>
              <a:fillRect l="0" t="0" r="0" b="0"/>
            </a:stretch>
          </a:blipFill>
        </p:spPr>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2" id="12"/>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Nine: The Age of Exploration and Conquest</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New Ships</a:t>
            </a:r>
          </a:p>
        </p:txBody>
      </p:sp>
      <p:sp>
        <p:nvSpPr>
          <p:cNvPr name="TextBox 11" id="11"/>
          <p:cNvSpPr txBox="true"/>
          <p:nvPr/>
        </p:nvSpPr>
        <p:spPr>
          <a:xfrm rot="0">
            <a:off x="1028700" y="2139949"/>
            <a:ext cx="15609955" cy="48609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fifteenth century saw a new design of ship; the </a:t>
            </a:r>
            <a:r>
              <a:rPr lang="en-US" sz="2500">
                <a:solidFill>
                  <a:srgbClr val="000000"/>
                </a:solidFill>
                <a:latin typeface="Arial Bold"/>
              </a:rPr>
              <a:t>caravel</a:t>
            </a:r>
            <a:r>
              <a:rPr lang="en-US" sz="2500">
                <a:solidFill>
                  <a:srgbClr val="000000"/>
                </a:solidFill>
                <a:latin typeface="Arial"/>
              </a:rPr>
              <a:t>. This ship was large and sturdy enough to make long voyages and able to said in all winds. The caravel’s features were made up of a combination of the best Atlantic and Mediterranean ships.</a:t>
            </a:r>
          </a:p>
          <a:p>
            <a:pPr algn="l" marL="539754" indent="-269877" lvl="1">
              <a:lnSpc>
                <a:spcPts val="3500"/>
              </a:lnSpc>
              <a:buFont typeface="Arial"/>
              <a:buChar char="•"/>
            </a:pPr>
            <a:r>
              <a:rPr lang="en-US" sz="2500">
                <a:solidFill>
                  <a:srgbClr val="000000"/>
                </a:solidFill>
                <a:latin typeface="Arial Bold"/>
              </a:rPr>
              <a:t>Triangular lateen sails </a:t>
            </a:r>
            <a:r>
              <a:rPr lang="en-US" sz="2500">
                <a:solidFill>
                  <a:srgbClr val="000000"/>
                </a:solidFill>
                <a:latin typeface="Arial"/>
              </a:rPr>
              <a:t>allowed ships to sail into the wind and made them easier to manoeuvre in bays and along the coast.</a:t>
            </a:r>
          </a:p>
          <a:p>
            <a:pPr algn="l" marL="539754" indent="-269877" lvl="1">
              <a:lnSpc>
                <a:spcPts val="3500"/>
              </a:lnSpc>
              <a:buFont typeface="Arial"/>
              <a:buChar char="•"/>
            </a:pPr>
            <a:r>
              <a:rPr lang="en-US" sz="2500">
                <a:solidFill>
                  <a:srgbClr val="000000"/>
                </a:solidFill>
                <a:latin typeface="Arial Bold"/>
              </a:rPr>
              <a:t>Carvel-built hulls </a:t>
            </a:r>
            <a:r>
              <a:rPr lang="en-US" sz="2500">
                <a:solidFill>
                  <a:srgbClr val="000000"/>
                </a:solidFill>
                <a:latin typeface="Arial"/>
              </a:rPr>
              <a:t>with planks fitted edge-to-edge (rather than overlapping panels like the Vikings) were far lighter. Also made the ships bigger for more men and supplies.</a:t>
            </a:r>
          </a:p>
          <a:p>
            <a:pPr algn="l" marL="539754" indent="-269877" lvl="1">
              <a:lnSpc>
                <a:spcPts val="3500"/>
              </a:lnSpc>
              <a:buFont typeface="Arial"/>
              <a:buChar char="•"/>
            </a:pPr>
            <a:r>
              <a:rPr lang="en-US" sz="2500">
                <a:solidFill>
                  <a:srgbClr val="000000"/>
                </a:solidFill>
                <a:latin typeface="Arial Bold"/>
              </a:rPr>
              <a:t>Rudders</a:t>
            </a:r>
            <a:r>
              <a:rPr lang="en-US" sz="2500">
                <a:solidFill>
                  <a:srgbClr val="000000"/>
                </a:solidFill>
                <a:latin typeface="Arial"/>
              </a:rPr>
              <a:t> made the caravel easier to steer</a:t>
            </a:r>
          </a:p>
          <a:p>
            <a:pPr algn="l" marL="539754" indent="-269877" lvl="1">
              <a:lnSpc>
                <a:spcPts val="3500"/>
              </a:lnSpc>
              <a:buFont typeface="Arial"/>
              <a:buChar char="•"/>
            </a:pPr>
            <a:r>
              <a:rPr lang="en-US" sz="2500">
                <a:solidFill>
                  <a:srgbClr val="000000"/>
                </a:solidFill>
                <a:latin typeface="Arial"/>
              </a:rPr>
              <a:t>A </a:t>
            </a:r>
            <a:r>
              <a:rPr lang="en-US" sz="2500">
                <a:solidFill>
                  <a:srgbClr val="000000"/>
                </a:solidFill>
                <a:latin typeface="Arial Bold"/>
              </a:rPr>
              <a:t>castle</a:t>
            </a:r>
            <a:r>
              <a:rPr lang="en-US" sz="2500">
                <a:solidFill>
                  <a:srgbClr val="000000"/>
                </a:solidFill>
                <a:latin typeface="Arial"/>
              </a:rPr>
              <a:t> at the back of the deck provided crew quarters. It also made it easier to look out for attackers and to defend.</a:t>
            </a:r>
          </a:p>
          <a:p>
            <a:pPr algn="l">
              <a:lnSpc>
                <a:spcPts val="3500"/>
              </a:lnSpc>
            </a:pPr>
            <a:r>
              <a:rPr lang="en-US" sz="2500">
                <a:solidFill>
                  <a:srgbClr val="000000"/>
                </a:solidFill>
                <a:latin typeface="Arial"/>
              </a:rPr>
              <a:t>The caravel were improved upon: A </a:t>
            </a:r>
            <a:r>
              <a:rPr lang="en-US" sz="2500">
                <a:solidFill>
                  <a:srgbClr val="000000"/>
                </a:solidFill>
                <a:latin typeface="Arial Bold"/>
              </a:rPr>
              <a:t>naos</a:t>
            </a:r>
            <a:r>
              <a:rPr lang="en-US" sz="2500">
                <a:solidFill>
                  <a:srgbClr val="000000"/>
                </a:solidFill>
                <a:latin typeface="Arial"/>
              </a:rPr>
              <a:t> were bigger versions, more suited for Atlantic crossings.</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Nine: The Age of Exploration and Conquest</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3632387" y="0"/>
            <a:ext cx="11023226" cy="9603568"/>
          </a:xfrm>
          <a:custGeom>
            <a:avLst/>
            <a:gdLst/>
            <a:ahLst/>
            <a:cxnLst/>
            <a:rect r="r" b="b" t="t" l="l"/>
            <a:pathLst>
              <a:path h="9603568" w="11023226">
                <a:moveTo>
                  <a:pt x="0" y="0"/>
                </a:moveTo>
                <a:lnTo>
                  <a:pt x="11023226" y="0"/>
                </a:lnTo>
                <a:lnTo>
                  <a:pt x="11023226" y="9603568"/>
                </a:lnTo>
                <a:lnTo>
                  <a:pt x="0" y="9603568"/>
                </a:lnTo>
                <a:lnTo>
                  <a:pt x="0" y="0"/>
                </a:lnTo>
                <a:close/>
              </a:path>
            </a:pathLst>
          </a:custGeom>
          <a:blipFill>
            <a:blip r:embed="rId6"/>
            <a:stretch>
              <a:fillRect l="0" t="0" r="0" b="0"/>
            </a:stretch>
          </a:blipFill>
        </p:spPr>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2" id="12"/>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Nine: The Age of Exploration and Conquest</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Life on board the ships</a:t>
            </a:r>
          </a:p>
        </p:txBody>
      </p:sp>
      <p:sp>
        <p:nvSpPr>
          <p:cNvPr name="TextBox 11" id="11"/>
          <p:cNvSpPr txBox="true"/>
          <p:nvPr/>
        </p:nvSpPr>
        <p:spPr>
          <a:xfrm rot="0">
            <a:off x="1028700" y="2139949"/>
            <a:ext cx="15609955" cy="74898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Life on board ships during a voyage of discovery was extremely tough. </a:t>
            </a:r>
          </a:p>
          <a:p>
            <a:pPr algn="l" marL="539754" indent="-269877" lvl="1">
              <a:lnSpc>
                <a:spcPts val="3500"/>
              </a:lnSpc>
              <a:buFont typeface="Arial"/>
              <a:buChar char="•"/>
            </a:pPr>
            <a:r>
              <a:rPr lang="en-US" sz="2500">
                <a:solidFill>
                  <a:srgbClr val="000000"/>
                </a:solidFill>
                <a:latin typeface="Arial"/>
              </a:rPr>
              <a:t>The captain had his own cabin, but most sailors slept on the deck in the open air or else below deck, in hammocks. </a:t>
            </a:r>
          </a:p>
          <a:p>
            <a:pPr algn="l" marL="539754" indent="-269877" lvl="1">
              <a:lnSpc>
                <a:spcPts val="3500"/>
              </a:lnSpc>
              <a:buFont typeface="Arial"/>
              <a:buChar char="•"/>
            </a:pPr>
            <a:r>
              <a:rPr lang="en-US" sz="2500">
                <a:solidFill>
                  <a:srgbClr val="000000"/>
                </a:solidFill>
                <a:latin typeface="Arial"/>
              </a:rPr>
              <a:t>Sailing and maintaining the ship required constant hard work, which included raising and managing the sails, steering and cleaning the ship, making repairs and preparing food for the crew. </a:t>
            </a:r>
          </a:p>
          <a:p>
            <a:pPr algn="l" marL="539754" indent="-269877" lvl="1">
              <a:lnSpc>
                <a:spcPts val="3500"/>
              </a:lnSpc>
              <a:buFont typeface="Arial"/>
              <a:buChar char="•"/>
            </a:pPr>
            <a:r>
              <a:rPr lang="en-US" sz="2500">
                <a:solidFill>
                  <a:srgbClr val="000000"/>
                </a:solidFill>
                <a:latin typeface="Arial"/>
              </a:rPr>
              <a:t>The captain and officers were usually from wealthier social classes, while sailors tended to be poor. This caused tension on ship. </a:t>
            </a:r>
            <a:r>
              <a:rPr lang="en-US" sz="2500">
                <a:solidFill>
                  <a:srgbClr val="000000"/>
                </a:solidFill>
                <a:latin typeface="Arial Bold"/>
              </a:rPr>
              <a:t>Mutiny </a:t>
            </a:r>
            <a:r>
              <a:rPr lang="en-US" sz="2500">
                <a:solidFill>
                  <a:srgbClr val="000000"/>
                </a:solidFill>
                <a:latin typeface="Arial"/>
              </a:rPr>
              <a:t>(sailors rebelling against their captain) was not unusual. Harsh discipline was used to keep order. Men were flogged (whipped) or put in chains for breaking minor rules. Execution was common. </a:t>
            </a:r>
          </a:p>
          <a:p>
            <a:pPr algn="l" marL="539754" indent="-269877" lvl="1">
              <a:lnSpc>
                <a:spcPts val="3500"/>
              </a:lnSpc>
              <a:buFont typeface="Arial"/>
              <a:buChar char="•"/>
            </a:pPr>
            <a:r>
              <a:rPr lang="en-US" sz="2500">
                <a:solidFill>
                  <a:srgbClr val="000000"/>
                </a:solidFill>
                <a:latin typeface="Arial"/>
              </a:rPr>
              <a:t>Food that would last for long voyages tended to be dry and very salty. When the crew ran out fo meat and vegetables, they ate flat hard bread made from water, four and salt called ship's biscuit. </a:t>
            </a:r>
          </a:p>
          <a:p>
            <a:pPr algn="l" marL="539754" indent="-269877" lvl="1">
              <a:lnSpc>
                <a:spcPts val="3500"/>
              </a:lnSpc>
              <a:buFont typeface="Arial"/>
              <a:buChar char="•"/>
            </a:pPr>
            <a:r>
              <a:rPr lang="en-US" sz="2500">
                <a:solidFill>
                  <a:srgbClr val="000000"/>
                </a:solidFill>
                <a:latin typeface="Arial"/>
              </a:rPr>
              <a:t>Ill health was common: the lack of fresh water led to </a:t>
            </a:r>
            <a:r>
              <a:rPr lang="en-US" sz="2500">
                <a:solidFill>
                  <a:srgbClr val="000000"/>
                </a:solidFill>
                <a:latin typeface="Arial Bold"/>
              </a:rPr>
              <a:t>typhoid fever </a:t>
            </a:r>
            <a:r>
              <a:rPr lang="en-US" sz="2500">
                <a:solidFill>
                  <a:srgbClr val="000000"/>
                </a:solidFill>
                <a:latin typeface="Arial"/>
              </a:rPr>
              <a:t>(a bacterial infection) and the lack of foods rich in vitamin C (such as citrus fruit) led to </a:t>
            </a:r>
            <a:r>
              <a:rPr lang="en-US" sz="2500">
                <a:solidFill>
                  <a:srgbClr val="000000"/>
                </a:solidFill>
                <a:latin typeface="Arial Bold"/>
              </a:rPr>
              <a:t>scurvy</a:t>
            </a:r>
            <a:r>
              <a:rPr lang="en-US" sz="2500">
                <a:solidFill>
                  <a:srgbClr val="000000"/>
                </a:solidFill>
                <a:latin typeface="Arial"/>
              </a:rPr>
              <a:t>, which caused exhaustion, tooth loss, vomiting and eventually death. </a:t>
            </a:r>
          </a:p>
          <a:p>
            <a:pPr algn="l" marL="539754" indent="-269877" lvl="1">
              <a:lnSpc>
                <a:spcPts val="3500"/>
              </a:lnSpc>
              <a:buFont typeface="Arial"/>
              <a:buChar char="•"/>
            </a:pPr>
            <a:r>
              <a:rPr lang="en-US" sz="2500">
                <a:solidFill>
                  <a:srgbClr val="000000"/>
                </a:solidFill>
                <a:latin typeface="Arial Bold"/>
              </a:rPr>
              <a:t>Shipwreck</a:t>
            </a:r>
            <a:r>
              <a:rPr lang="en-US" sz="2500">
                <a:solidFill>
                  <a:srgbClr val="000000"/>
                </a:solidFill>
                <a:latin typeface="Arial"/>
              </a:rPr>
              <a:t> was common due to lack of knowledge about sea currents, winds and location of countries.</a:t>
            </a:r>
          </a:p>
          <a:p>
            <a:pPr algn="l" marL="539754" indent="-269877" lvl="1">
              <a:lnSpc>
                <a:spcPts val="3500"/>
              </a:lnSpc>
              <a:buFont typeface="Arial"/>
              <a:buChar char="•"/>
            </a:pPr>
            <a:r>
              <a:rPr lang="en-US" sz="2500">
                <a:solidFill>
                  <a:srgbClr val="000000"/>
                </a:solidFill>
                <a:latin typeface="Arial Bold"/>
              </a:rPr>
              <a:t>Fear of the unknown:</a:t>
            </a:r>
            <a:r>
              <a:rPr lang="en-US" sz="2500">
                <a:solidFill>
                  <a:srgbClr val="000000"/>
                </a:solidFill>
                <a:latin typeface="Arial"/>
              </a:rPr>
              <a:t> </a:t>
            </a:r>
            <a:r>
              <a:rPr lang="en-US" sz="2500">
                <a:solidFill>
                  <a:srgbClr val="000000"/>
                </a:solidFill>
                <a:latin typeface="Arial Bold"/>
              </a:rPr>
              <a:t>“Sea monsters” </a:t>
            </a:r>
            <a:r>
              <a:rPr lang="en-US" sz="2500">
                <a:solidFill>
                  <a:srgbClr val="000000"/>
                </a:solidFill>
                <a:latin typeface="Arial"/>
              </a:rPr>
              <a:t>were believed to be dangerous and many voyagers returned home at the sight of a whale or other “new” creature. </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Nine: The Age of Exploration and Conquest</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1" id="11"/>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89, Artefact, 2nd Edition)</a:t>
            </a:r>
          </a:p>
        </p:txBody>
      </p:sp>
      <p:sp>
        <p:nvSpPr>
          <p:cNvPr name="TextBox 12" id="12"/>
          <p:cNvSpPr txBox="true"/>
          <p:nvPr/>
        </p:nvSpPr>
        <p:spPr>
          <a:xfrm rot="0">
            <a:off x="1028700" y="2120899"/>
            <a:ext cx="15609955" cy="32480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rPr>
              <a:t>What information did a portolan chart give to sailors?</a:t>
            </a:r>
          </a:p>
          <a:p>
            <a:pPr algn="l" marL="647702" indent="-323851" lvl="1">
              <a:lnSpc>
                <a:spcPts val="4200"/>
              </a:lnSpc>
              <a:buAutoNum type="arabicPeriod" startAt="1"/>
            </a:pPr>
            <a:r>
              <a:rPr lang="en-US" sz="3000">
                <a:solidFill>
                  <a:srgbClr val="0DA33B"/>
                </a:solidFill>
                <a:latin typeface="Arial"/>
              </a:rPr>
              <a:t>What instruments were invented to (a) calculate latitude; (b) show direction; (c) measure speed?</a:t>
            </a:r>
          </a:p>
          <a:p>
            <a:pPr algn="l" marL="647702" indent="-323851" lvl="1">
              <a:lnSpc>
                <a:spcPts val="4200"/>
              </a:lnSpc>
              <a:buAutoNum type="arabicPeriod" startAt="1"/>
            </a:pPr>
            <a:r>
              <a:rPr lang="en-US" sz="3000">
                <a:solidFill>
                  <a:srgbClr val="0DA33B"/>
                </a:solidFill>
                <a:latin typeface="Arial"/>
              </a:rPr>
              <a:t>What sort of sails did a caravel have and what were they used for?</a:t>
            </a:r>
          </a:p>
          <a:p>
            <a:pPr algn="l" marL="647702" indent="-323851" lvl="1">
              <a:lnSpc>
                <a:spcPts val="4200"/>
              </a:lnSpc>
              <a:buAutoNum type="arabicPeriod" startAt="1"/>
            </a:pPr>
            <a:r>
              <a:rPr lang="en-US" sz="3000">
                <a:solidFill>
                  <a:srgbClr val="0DA33B"/>
                </a:solidFill>
                <a:latin typeface="Arial"/>
              </a:rPr>
              <a:t>What was a caravel-built hull?</a:t>
            </a:r>
          </a:p>
          <a:p>
            <a:pPr algn="l" marL="647702" indent="-323851" lvl="1">
              <a:lnSpc>
                <a:spcPts val="4200"/>
              </a:lnSpc>
              <a:buAutoNum type="arabicPeriod" startAt="1"/>
            </a:pPr>
            <a:r>
              <a:rPr lang="en-US" sz="3000">
                <a:solidFill>
                  <a:srgbClr val="0DA33B"/>
                </a:solidFill>
                <a:latin typeface="Arial"/>
              </a:rPr>
              <a:t>Describe life on a ship under the following headings: (a) discipline; (b) food; (c) disease.</a:t>
            </a:r>
          </a:p>
        </p:txBody>
      </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Nine: The Age of Exploration and Conquest</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Nine: The Age of Exploration and Conquest</a:t>
            </a:r>
          </a:p>
        </p:txBody>
      </p:sp>
      <p:grpSp>
        <p:nvGrpSpPr>
          <p:cNvPr name="Group 7" id="7"/>
          <p:cNvGrpSpPr/>
          <p:nvPr/>
        </p:nvGrpSpPr>
        <p:grpSpPr>
          <a:xfrm rot="0">
            <a:off x="1582858" y="4665508"/>
            <a:ext cx="2337247" cy="1044135"/>
            <a:chOff x="0" y="0"/>
            <a:chExt cx="909707" cy="406400"/>
          </a:xfrm>
        </p:grpSpPr>
        <p:sp>
          <p:nvSpPr>
            <p:cNvPr name="Freeform 8" id="8"/>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9" id="9"/>
            <p:cNvSpPr txBox="true"/>
            <p:nvPr/>
          </p:nvSpPr>
          <p:spPr>
            <a:xfrm>
              <a:off x="177800" y="-47625"/>
              <a:ext cx="655707" cy="454025"/>
            </a:xfrm>
            <a:prstGeom prst="rect">
              <a:avLst/>
            </a:prstGeom>
          </p:spPr>
          <p:txBody>
            <a:bodyPr anchor="ctr" rtlCol="false" tIns="17603" lIns="17603" bIns="17603" rIns="17603"/>
            <a:lstStyle/>
            <a:p>
              <a:pPr algn="ctr">
                <a:lnSpc>
                  <a:spcPts val="3079"/>
                </a:lnSpc>
                <a:spcBef>
                  <a:spcPct val="0"/>
                </a:spcBef>
              </a:pPr>
              <a:r>
                <a:rPr lang="en-US" sz="2199" spc="-68">
                  <a:solidFill>
                    <a:srgbClr val="FFFFFF"/>
                  </a:solidFill>
                  <a:latin typeface="Questrial"/>
                </a:rPr>
                <a:t>1419</a:t>
              </a:r>
            </a:p>
          </p:txBody>
        </p:sp>
      </p:grpSp>
      <p:grpSp>
        <p:nvGrpSpPr>
          <p:cNvPr name="Group 10" id="10"/>
          <p:cNvGrpSpPr/>
          <p:nvPr/>
        </p:nvGrpSpPr>
        <p:grpSpPr>
          <a:xfrm rot="0">
            <a:off x="3613305" y="4665508"/>
            <a:ext cx="2226541" cy="1044135"/>
            <a:chOff x="0" y="0"/>
            <a:chExt cx="866618" cy="406400"/>
          </a:xfrm>
        </p:grpSpPr>
        <p:sp>
          <p:nvSpPr>
            <p:cNvPr name="Freeform 11" id="11"/>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F6FC6"/>
            </a:solidFill>
          </p:spPr>
        </p:sp>
        <p:sp>
          <p:nvSpPr>
            <p:cNvPr name="TextBox 12" id="12"/>
            <p:cNvSpPr txBox="true"/>
            <p:nvPr/>
          </p:nvSpPr>
          <p:spPr>
            <a:xfrm>
              <a:off x="177800" y="-47625"/>
              <a:ext cx="612618" cy="454025"/>
            </a:xfrm>
            <a:prstGeom prst="rect">
              <a:avLst/>
            </a:prstGeom>
          </p:spPr>
          <p:txBody>
            <a:bodyPr anchor="ctr" rtlCol="false" tIns="17603" lIns="17603" bIns="17603" rIns="17603"/>
            <a:lstStyle/>
            <a:p>
              <a:pPr algn="ctr">
                <a:lnSpc>
                  <a:spcPts val="3079"/>
                </a:lnSpc>
                <a:spcBef>
                  <a:spcPct val="0"/>
                </a:spcBef>
              </a:pPr>
              <a:r>
                <a:rPr lang="en-US" sz="2199" spc="-68">
                  <a:solidFill>
                    <a:srgbClr val="FFFFFF"/>
                  </a:solidFill>
                  <a:latin typeface="Questrial"/>
                </a:rPr>
                <a:t>1487</a:t>
              </a:r>
            </a:p>
          </p:txBody>
        </p:sp>
      </p:grpSp>
      <p:grpSp>
        <p:nvGrpSpPr>
          <p:cNvPr name="Group 13" id="13"/>
          <p:cNvGrpSpPr/>
          <p:nvPr/>
        </p:nvGrpSpPr>
        <p:grpSpPr>
          <a:xfrm rot="0">
            <a:off x="5574485" y="4665508"/>
            <a:ext cx="2309461" cy="1044135"/>
            <a:chOff x="0" y="0"/>
            <a:chExt cx="898892" cy="406400"/>
          </a:xfrm>
        </p:grpSpPr>
        <p:sp>
          <p:nvSpPr>
            <p:cNvPr name="Freeform 14" id="14"/>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F6FC6"/>
            </a:solidFill>
          </p:spPr>
        </p:sp>
        <p:sp>
          <p:nvSpPr>
            <p:cNvPr name="TextBox 15" id="15"/>
            <p:cNvSpPr txBox="true"/>
            <p:nvPr/>
          </p:nvSpPr>
          <p:spPr>
            <a:xfrm>
              <a:off x="177800" y="-47625"/>
              <a:ext cx="644892" cy="454025"/>
            </a:xfrm>
            <a:prstGeom prst="rect">
              <a:avLst/>
            </a:prstGeom>
          </p:spPr>
          <p:txBody>
            <a:bodyPr anchor="ctr" rtlCol="false" tIns="17603" lIns="17603" bIns="17603" rIns="17603"/>
            <a:lstStyle/>
            <a:p>
              <a:pPr algn="ctr">
                <a:lnSpc>
                  <a:spcPts val="3079"/>
                </a:lnSpc>
                <a:spcBef>
                  <a:spcPct val="0"/>
                </a:spcBef>
              </a:pPr>
              <a:r>
                <a:rPr lang="en-US" sz="2199" spc="-68">
                  <a:solidFill>
                    <a:srgbClr val="FFFFFF"/>
                  </a:solidFill>
                  <a:latin typeface="Questrial"/>
                </a:rPr>
                <a:t>1492</a:t>
              </a:r>
            </a:p>
          </p:txBody>
        </p:sp>
      </p:grpSp>
      <p:sp>
        <p:nvSpPr>
          <p:cNvPr name="AutoShape 16" id="16"/>
          <p:cNvSpPr/>
          <p:nvPr/>
        </p:nvSpPr>
        <p:spPr>
          <a:xfrm flipV="true">
            <a:off x="2720802" y="5915711"/>
            <a:ext cx="0" cy="2453901"/>
          </a:xfrm>
          <a:prstGeom prst="line">
            <a:avLst/>
          </a:prstGeom>
          <a:ln cap="flat" w="9525">
            <a:solidFill>
              <a:srgbClr val="0F6FC6"/>
            </a:solidFill>
            <a:prstDash val="solid"/>
            <a:headEnd type="none" len="sm" w="sm"/>
            <a:tailEnd type="none" len="sm" w="sm"/>
          </a:ln>
        </p:spPr>
      </p:sp>
      <p:grpSp>
        <p:nvGrpSpPr>
          <p:cNvPr name="Group 17" id="17"/>
          <p:cNvGrpSpPr/>
          <p:nvPr/>
        </p:nvGrpSpPr>
        <p:grpSpPr>
          <a:xfrm rot="0">
            <a:off x="7569676" y="4665508"/>
            <a:ext cx="2337247" cy="1044135"/>
            <a:chOff x="0" y="0"/>
            <a:chExt cx="909707" cy="406400"/>
          </a:xfrm>
        </p:grpSpPr>
        <p:sp>
          <p:nvSpPr>
            <p:cNvPr name="Freeform 18" id="18"/>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19" id="19"/>
            <p:cNvSpPr txBox="true"/>
            <p:nvPr/>
          </p:nvSpPr>
          <p:spPr>
            <a:xfrm>
              <a:off x="177800" y="-47625"/>
              <a:ext cx="655707" cy="454025"/>
            </a:xfrm>
            <a:prstGeom prst="rect">
              <a:avLst/>
            </a:prstGeom>
          </p:spPr>
          <p:txBody>
            <a:bodyPr anchor="ctr" rtlCol="false" tIns="17603" lIns="17603" bIns="17603" rIns="17603"/>
            <a:lstStyle/>
            <a:p>
              <a:pPr algn="ctr">
                <a:lnSpc>
                  <a:spcPts val="3079"/>
                </a:lnSpc>
                <a:spcBef>
                  <a:spcPct val="0"/>
                </a:spcBef>
              </a:pPr>
              <a:r>
                <a:rPr lang="en-US" sz="2199" spc="-68">
                  <a:solidFill>
                    <a:srgbClr val="FFFFFF"/>
                  </a:solidFill>
                  <a:latin typeface="Questrial"/>
                </a:rPr>
                <a:t>1519</a:t>
              </a:r>
            </a:p>
          </p:txBody>
        </p:sp>
      </p:grpSp>
      <p:grpSp>
        <p:nvGrpSpPr>
          <p:cNvPr name="Group 20" id="20"/>
          <p:cNvGrpSpPr/>
          <p:nvPr/>
        </p:nvGrpSpPr>
        <p:grpSpPr>
          <a:xfrm rot="0">
            <a:off x="9600123" y="4665508"/>
            <a:ext cx="2226541" cy="1044135"/>
            <a:chOff x="0" y="0"/>
            <a:chExt cx="866618" cy="406400"/>
          </a:xfrm>
        </p:grpSpPr>
        <p:sp>
          <p:nvSpPr>
            <p:cNvPr name="Freeform 21" id="21"/>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F6FC6"/>
            </a:solidFill>
          </p:spPr>
        </p:sp>
        <p:sp>
          <p:nvSpPr>
            <p:cNvPr name="TextBox 22" id="22"/>
            <p:cNvSpPr txBox="true"/>
            <p:nvPr/>
          </p:nvSpPr>
          <p:spPr>
            <a:xfrm>
              <a:off x="177800" y="-47625"/>
              <a:ext cx="612618" cy="454025"/>
            </a:xfrm>
            <a:prstGeom prst="rect">
              <a:avLst/>
            </a:prstGeom>
          </p:spPr>
          <p:txBody>
            <a:bodyPr anchor="ctr" rtlCol="false" tIns="17603" lIns="17603" bIns="17603" rIns="17603"/>
            <a:lstStyle/>
            <a:p>
              <a:pPr algn="ctr">
                <a:lnSpc>
                  <a:spcPts val="3079"/>
                </a:lnSpc>
                <a:spcBef>
                  <a:spcPct val="0"/>
                </a:spcBef>
              </a:pPr>
              <a:r>
                <a:rPr lang="en-US" sz="2199" spc="-68">
                  <a:solidFill>
                    <a:srgbClr val="FFFFFF"/>
                  </a:solidFill>
                  <a:latin typeface="Questrial"/>
                </a:rPr>
                <a:t>1521</a:t>
              </a:r>
            </a:p>
          </p:txBody>
        </p:sp>
      </p:grpSp>
      <p:grpSp>
        <p:nvGrpSpPr>
          <p:cNvPr name="Group 23" id="23"/>
          <p:cNvGrpSpPr/>
          <p:nvPr/>
        </p:nvGrpSpPr>
        <p:grpSpPr>
          <a:xfrm rot="0">
            <a:off x="11561303" y="4665508"/>
            <a:ext cx="2309461" cy="1044135"/>
            <a:chOff x="0" y="0"/>
            <a:chExt cx="898892" cy="406400"/>
          </a:xfrm>
        </p:grpSpPr>
        <p:sp>
          <p:nvSpPr>
            <p:cNvPr name="Freeform 24" id="24"/>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F6FC6"/>
            </a:solidFill>
          </p:spPr>
        </p:sp>
        <p:sp>
          <p:nvSpPr>
            <p:cNvPr name="TextBox 25" id="25"/>
            <p:cNvSpPr txBox="true"/>
            <p:nvPr/>
          </p:nvSpPr>
          <p:spPr>
            <a:xfrm>
              <a:off x="177800" y="-47625"/>
              <a:ext cx="644892" cy="454025"/>
            </a:xfrm>
            <a:prstGeom prst="rect">
              <a:avLst/>
            </a:prstGeom>
          </p:spPr>
          <p:txBody>
            <a:bodyPr anchor="ctr" rtlCol="false" tIns="17603" lIns="17603" bIns="17603" rIns="17603"/>
            <a:lstStyle/>
            <a:p>
              <a:pPr algn="ctr">
                <a:lnSpc>
                  <a:spcPts val="3079"/>
                </a:lnSpc>
                <a:spcBef>
                  <a:spcPct val="0"/>
                </a:spcBef>
              </a:pPr>
              <a:r>
                <a:rPr lang="en-US" sz="2199" spc="-68">
                  <a:solidFill>
                    <a:srgbClr val="FFFFFF"/>
                  </a:solidFill>
                  <a:latin typeface="Questrial"/>
                </a:rPr>
                <a:t>1522</a:t>
              </a:r>
            </a:p>
          </p:txBody>
        </p:sp>
      </p:grpSp>
      <p:grpSp>
        <p:nvGrpSpPr>
          <p:cNvPr name="Group 26" id="26"/>
          <p:cNvGrpSpPr/>
          <p:nvPr/>
        </p:nvGrpSpPr>
        <p:grpSpPr>
          <a:xfrm rot="0">
            <a:off x="13560083" y="4665508"/>
            <a:ext cx="2337247" cy="1044135"/>
            <a:chOff x="0" y="0"/>
            <a:chExt cx="909707" cy="406400"/>
          </a:xfrm>
        </p:grpSpPr>
        <p:sp>
          <p:nvSpPr>
            <p:cNvPr name="Freeform 27" id="27"/>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28" id="28"/>
            <p:cNvSpPr txBox="true"/>
            <p:nvPr/>
          </p:nvSpPr>
          <p:spPr>
            <a:xfrm>
              <a:off x="177800" y="-47625"/>
              <a:ext cx="655707" cy="454025"/>
            </a:xfrm>
            <a:prstGeom prst="rect">
              <a:avLst/>
            </a:prstGeom>
          </p:spPr>
          <p:txBody>
            <a:bodyPr anchor="ctr" rtlCol="false" tIns="17603" lIns="17603" bIns="17603" rIns="17603"/>
            <a:lstStyle/>
            <a:p>
              <a:pPr algn="ctr">
                <a:lnSpc>
                  <a:spcPts val="3079"/>
                </a:lnSpc>
                <a:spcBef>
                  <a:spcPct val="0"/>
                </a:spcBef>
              </a:pPr>
              <a:r>
                <a:rPr lang="en-US" sz="2199" spc="-68">
                  <a:solidFill>
                    <a:srgbClr val="FFFFFF"/>
                  </a:solidFill>
                  <a:latin typeface="Questrial"/>
                </a:rPr>
                <a:t>1642</a:t>
              </a:r>
            </a:p>
          </p:txBody>
        </p:sp>
      </p:grpSp>
      <p:grpSp>
        <p:nvGrpSpPr>
          <p:cNvPr name="Group 29" id="29"/>
          <p:cNvGrpSpPr/>
          <p:nvPr/>
        </p:nvGrpSpPr>
        <p:grpSpPr>
          <a:xfrm rot="0">
            <a:off x="1253455" y="7276333"/>
            <a:ext cx="2996053" cy="1362769"/>
            <a:chOff x="0" y="0"/>
            <a:chExt cx="689010" cy="313400"/>
          </a:xfrm>
        </p:grpSpPr>
        <p:sp>
          <p:nvSpPr>
            <p:cNvPr name="Freeform 30" id="30"/>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31" id="31"/>
            <p:cNvSpPr txBox="true"/>
            <p:nvPr/>
          </p:nvSpPr>
          <p:spPr>
            <a:xfrm>
              <a:off x="0" y="-28575"/>
              <a:ext cx="689010" cy="341975"/>
            </a:xfrm>
            <a:prstGeom prst="rect">
              <a:avLst/>
            </a:prstGeom>
          </p:spPr>
          <p:txBody>
            <a:bodyPr anchor="ctr" rtlCol="false" tIns="70411" lIns="70411" bIns="70411" rIns="70411"/>
            <a:lstStyle/>
            <a:p>
              <a:pPr algn="ctr">
                <a:lnSpc>
                  <a:spcPts val="1959"/>
                </a:lnSpc>
                <a:spcBef>
                  <a:spcPct val="0"/>
                </a:spcBef>
              </a:pPr>
            </a:p>
          </p:txBody>
        </p:sp>
      </p:grpSp>
      <p:sp>
        <p:nvSpPr>
          <p:cNvPr name="AutoShape 32" id="32"/>
          <p:cNvSpPr/>
          <p:nvPr/>
        </p:nvSpPr>
        <p:spPr>
          <a:xfrm flipV="true">
            <a:off x="6572430" y="5915711"/>
            <a:ext cx="0" cy="2453901"/>
          </a:xfrm>
          <a:prstGeom prst="line">
            <a:avLst/>
          </a:prstGeom>
          <a:ln cap="flat" w="9525">
            <a:solidFill>
              <a:srgbClr val="0F6FC6"/>
            </a:solidFill>
            <a:prstDash val="solid"/>
            <a:headEnd type="none" len="sm" w="sm"/>
            <a:tailEnd type="none" len="sm" w="sm"/>
          </a:ln>
        </p:spPr>
      </p:sp>
      <p:grpSp>
        <p:nvGrpSpPr>
          <p:cNvPr name="Group 33" id="33"/>
          <p:cNvGrpSpPr/>
          <p:nvPr/>
        </p:nvGrpSpPr>
        <p:grpSpPr>
          <a:xfrm rot="0">
            <a:off x="5082074" y="7276333"/>
            <a:ext cx="2996053" cy="1362769"/>
            <a:chOff x="0" y="0"/>
            <a:chExt cx="689010" cy="313400"/>
          </a:xfrm>
        </p:grpSpPr>
        <p:sp>
          <p:nvSpPr>
            <p:cNvPr name="Freeform 34" id="34"/>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35" id="35"/>
            <p:cNvSpPr txBox="true"/>
            <p:nvPr/>
          </p:nvSpPr>
          <p:spPr>
            <a:xfrm>
              <a:off x="0" y="-28575"/>
              <a:ext cx="689010" cy="341975"/>
            </a:xfrm>
            <a:prstGeom prst="rect">
              <a:avLst/>
            </a:prstGeom>
          </p:spPr>
          <p:txBody>
            <a:bodyPr anchor="ctr" rtlCol="false" tIns="70411" lIns="70411" bIns="70411" rIns="70411"/>
            <a:lstStyle/>
            <a:p>
              <a:pPr algn="ctr">
                <a:lnSpc>
                  <a:spcPts val="1959"/>
                </a:lnSpc>
                <a:spcBef>
                  <a:spcPct val="0"/>
                </a:spcBef>
              </a:pPr>
            </a:p>
          </p:txBody>
        </p:sp>
      </p:grpSp>
      <p:sp>
        <p:nvSpPr>
          <p:cNvPr name="AutoShape 36" id="36"/>
          <p:cNvSpPr/>
          <p:nvPr/>
        </p:nvSpPr>
        <p:spPr>
          <a:xfrm flipV="true">
            <a:off x="10738067" y="5914637"/>
            <a:ext cx="0" cy="2453901"/>
          </a:xfrm>
          <a:prstGeom prst="line">
            <a:avLst/>
          </a:prstGeom>
          <a:ln cap="flat" w="9525">
            <a:solidFill>
              <a:srgbClr val="0F6FC6"/>
            </a:solidFill>
            <a:prstDash val="solid"/>
            <a:headEnd type="none" len="sm" w="sm"/>
            <a:tailEnd type="none" len="sm" w="sm"/>
          </a:ln>
        </p:spPr>
      </p:sp>
      <p:grpSp>
        <p:nvGrpSpPr>
          <p:cNvPr name="Group 37" id="37"/>
          <p:cNvGrpSpPr/>
          <p:nvPr/>
        </p:nvGrpSpPr>
        <p:grpSpPr>
          <a:xfrm rot="0">
            <a:off x="9289579" y="7275259"/>
            <a:ext cx="2996053" cy="1362769"/>
            <a:chOff x="0" y="0"/>
            <a:chExt cx="689010" cy="313400"/>
          </a:xfrm>
        </p:grpSpPr>
        <p:sp>
          <p:nvSpPr>
            <p:cNvPr name="Freeform 38" id="38"/>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39" id="39"/>
            <p:cNvSpPr txBox="true"/>
            <p:nvPr/>
          </p:nvSpPr>
          <p:spPr>
            <a:xfrm>
              <a:off x="0" y="-28575"/>
              <a:ext cx="689010" cy="341975"/>
            </a:xfrm>
            <a:prstGeom prst="rect">
              <a:avLst/>
            </a:prstGeom>
          </p:spPr>
          <p:txBody>
            <a:bodyPr anchor="ctr" rtlCol="false" tIns="70411" lIns="70411" bIns="70411" rIns="70411"/>
            <a:lstStyle/>
            <a:p>
              <a:pPr algn="ctr">
                <a:lnSpc>
                  <a:spcPts val="1959"/>
                </a:lnSpc>
                <a:spcBef>
                  <a:spcPct val="0"/>
                </a:spcBef>
              </a:pPr>
            </a:p>
          </p:txBody>
        </p:sp>
      </p:grpSp>
      <p:sp>
        <p:nvSpPr>
          <p:cNvPr name="AutoShape 40" id="40"/>
          <p:cNvSpPr/>
          <p:nvPr/>
        </p:nvSpPr>
        <p:spPr>
          <a:xfrm flipV="true">
            <a:off x="14721037" y="5913563"/>
            <a:ext cx="0" cy="2453901"/>
          </a:xfrm>
          <a:prstGeom prst="line">
            <a:avLst/>
          </a:prstGeom>
          <a:ln cap="flat" w="9525">
            <a:solidFill>
              <a:srgbClr val="0F6FC6"/>
            </a:solidFill>
            <a:prstDash val="solid"/>
            <a:headEnd type="none" len="sm" w="sm"/>
            <a:tailEnd type="none" len="sm" w="sm"/>
          </a:ln>
        </p:spPr>
      </p:sp>
      <p:grpSp>
        <p:nvGrpSpPr>
          <p:cNvPr name="Group 41" id="41"/>
          <p:cNvGrpSpPr/>
          <p:nvPr/>
        </p:nvGrpSpPr>
        <p:grpSpPr>
          <a:xfrm rot="0">
            <a:off x="13230681" y="7274185"/>
            <a:ext cx="2996053" cy="1362769"/>
            <a:chOff x="0" y="0"/>
            <a:chExt cx="689010" cy="313400"/>
          </a:xfrm>
        </p:grpSpPr>
        <p:sp>
          <p:nvSpPr>
            <p:cNvPr name="Freeform 42" id="42"/>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43" id="43"/>
            <p:cNvSpPr txBox="true"/>
            <p:nvPr/>
          </p:nvSpPr>
          <p:spPr>
            <a:xfrm>
              <a:off x="0" y="-28575"/>
              <a:ext cx="689010" cy="341975"/>
            </a:xfrm>
            <a:prstGeom prst="rect">
              <a:avLst/>
            </a:prstGeom>
          </p:spPr>
          <p:txBody>
            <a:bodyPr anchor="ctr" rtlCol="false" tIns="70411" lIns="70411" bIns="70411" rIns="70411"/>
            <a:lstStyle/>
            <a:p>
              <a:pPr algn="ctr">
                <a:lnSpc>
                  <a:spcPts val="1959"/>
                </a:lnSpc>
                <a:spcBef>
                  <a:spcPct val="0"/>
                </a:spcBef>
              </a:pPr>
            </a:p>
          </p:txBody>
        </p:sp>
      </p:grpSp>
      <p:sp>
        <p:nvSpPr>
          <p:cNvPr name="AutoShape 44" id="44"/>
          <p:cNvSpPr/>
          <p:nvPr/>
        </p:nvSpPr>
        <p:spPr>
          <a:xfrm flipV="true">
            <a:off x="4718906" y="2016293"/>
            <a:ext cx="0" cy="2453901"/>
          </a:xfrm>
          <a:prstGeom prst="line">
            <a:avLst/>
          </a:prstGeom>
          <a:ln cap="flat" w="9525">
            <a:solidFill>
              <a:srgbClr val="0F6FC6"/>
            </a:solidFill>
            <a:prstDash val="solid"/>
            <a:headEnd type="none" len="sm" w="sm"/>
            <a:tailEnd type="none" len="sm" w="sm"/>
          </a:ln>
        </p:spPr>
      </p:sp>
      <p:grpSp>
        <p:nvGrpSpPr>
          <p:cNvPr name="Group 45" id="45"/>
          <p:cNvGrpSpPr/>
          <p:nvPr/>
        </p:nvGrpSpPr>
        <p:grpSpPr>
          <a:xfrm rot="0">
            <a:off x="3228549" y="1733810"/>
            <a:ext cx="2996053" cy="1362769"/>
            <a:chOff x="0" y="0"/>
            <a:chExt cx="689010" cy="313400"/>
          </a:xfrm>
        </p:grpSpPr>
        <p:sp>
          <p:nvSpPr>
            <p:cNvPr name="Freeform 46" id="46"/>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47" id="47"/>
            <p:cNvSpPr txBox="true"/>
            <p:nvPr/>
          </p:nvSpPr>
          <p:spPr>
            <a:xfrm>
              <a:off x="0" y="-28575"/>
              <a:ext cx="689010" cy="341975"/>
            </a:xfrm>
            <a:prstGeom prst="rect">
              <a:avLst/>
            </a:prstGeom>
          </p:spPr>
          <p:txBody>
            <a:bodyPr anchor="ctr" rtlCol="false" tIns="70411" lIns="70411" bIns="70411" rIns="70411"/>
            <a:lstStyle/>
            <a:p>
              <a:pPr algn="ctr">
                <a:lnSpc>
                  <a:spcPts val="1959"/>
                </a:lnSpc>
                <a:spcBef>
                  <a:spcPct val="0"/>
                </a:spcBef>
              </a:pPr>
            </a:p>
          </p:txBody>
        </p:sp>
      </p:grpSp>
      <p:sp>
        <p:nvSpPr>
          <p:cNvPr name="AutoShape 48" id="48"/>
          <p:cNvSpPr/>
          <p:nvPr/>
        </p:nvSpPr>
        <p:spPr>
          <a:xfrm flipV="true">
            <a:off x="8730630" y="2016293"/>
            <a:ext cx="0" cy="2453901"/>
          </a:xfrm>
          <a:prstGeom prst="line">
            <a:avLst/>
          </a:prstGeom>
          <a:ln cap="flat" w="9525">
            <a:solidFill>
              <a:srgbClr val="0F6FC6"/>
            </a:solidFill>
            <a:prstDash val="solid"/>
            <a:headEnd type="none" len="sm" w="sm"/>
            <a:tailEnd type="none" len="sm" w="sm"/>
          </a:ln>
        </p:spPr>
      </p:sp>
      <p:grpSp>
        <p:nvGrpSpPr>
          <p:cNvPr name="Group 49" id="49"/>
          <p:cNvGrpSpPr/>
          <p:nvPr/>
        </p:nvGrpSpPr>
        <p:grpSpPr>
          <a:xfrm rot="0">
            <a:off x="7240273" y="1733810"/>
            <a:ext cx="2996053" cy="1362769"/>
            <a:chOff x="0" y="0"/>
            <a:chExt cx="689010" cy="313400"/>
          </a:xfrm>
        </p:grpSpPr>
        <p:sp>
          <p:nvSpPr>
            <p:cNvPr name="Freeform 50" id="50"/>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51" id="51"/>
            <p:cNvSpPr txBox="true"/>
            <p:nvPr/>
          </p:nvSpPr>
          <p:spPr>
            <a:xfrm>
              <a:off x="0" y="-28575"/>
              <a:ext cx="689010" cy="341975"/>
            </a:xfrm>
            <a:prstGeom prst="rect">
              <a:avLst/>
            </a:prstGeom>
          </p:spPr>
          <p:txBody>
            <a:bodyPr anchor="ctr" rtlCol="false" tIns="70411" lIns="70411" bIns="70411" rIns="70411"/>
            <a:lstStyle/>
            <a:p>
              <a:pPr algn="ctr">
                <a:lnSpc>
                  <a:spcPts val="1959"/>
                </a:lnSpc>
                <a:spcBef>
                  <a:spcPct val="0"/>
                </a:spcBef>
              </a:pPr>
            </a:p>
          </p:txBody>
        </p:sp>
      </p:grpSp>
      <p:sp>
        <p:nvSpPr>
          <p:cNvPr name="AutoShape 52" id="52"/>
          <p:cNvSpPr/>
          <p:nvPr/>
        </p:nvSpPr>
        <p:spPr>
          <a:xfrm flipV="true">
            <a:off x="12708363" y="2010870"/>
            <a:ext cx="0" cy="2453901"/>
          </a:xfrm>
          <a:prstGeom prst="line">
            <a:avLst/>
          </a:prstGeom>
          <a:ln cap="flat" w="9525">
            <a:solidFill>
              <a:srgbClr val="0F6FC6"/>
            </a:solidFill>
            <a:prstDash val="solid"/>
            <a:headEnd type="none" len="sm" w="sm"/>
            <a:tailEnd type="none" len="sm" w="sm"/>
          </a:ln>
        </p:spPr>
      </p:sp>
      <p:grpSp>
        <p:nvGrpSpPr>
          <p:cNvPr name="Group 53" id="53"/>
          <p:cNvGrpSpPr/>
          <p:nvPr/>
        </p:nvGrpSpPr>
        <p:grpSpPr>
          <a:xfrm rot="0">
            <a:off x="11218007" y="1728388"/>
            <a:ext cx="2996053" cy="1362769"/>
            <a:chOff x="0" y="0"/>
            <a:chExt cx="689010" cy="313400"/>
          </a:xfrm>
        </p:grpSpPr>
        <p:sp>
          <p:nvSpPr>
            <p:cNvPr name="Freeform 54" id="54"/>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55" id="55"/>
            <p:cNvSpPr txBox="true"/>
            <p:nvPr/>
          </p:nvSpPr>
          <p:spPr>
            <a:xfrm>
              <a:off x="0" y="-28575"/>
              <a:ext cx="689010" cy="341975"/>
            </a:xfrm>
            <a:prstGeom prst="rect">
              <a:avLst/>
            </a:prstGeom>
          </p:spPr>
          <p:txBody>
            <a:bodyPr anchor="ctr" rtlCol="false" tIns="70411" lIns="70411" bIns="70411" rIns="70411"/>
            <a:lstStyle/>
            <a:p>
              <a:pPr algn="ctr">
                <a:lnSpc>
                  <a:spcPts val="1959"/>
                </a:lnSpc>
                <a:spcBef>
                  <a:spcPct val="0"/>
                </a:spcBef>
              </a:pPr>
            </a:p>
          </p:txBody>
        </p:sp>
      </p:grpSp>
      <p:grpSp>
        <p:nvGrpSpPr>
          <p:cNvPr name="Group 56" id="56"/>
          <p:cNvGrpSpPr/>
          <p:nvPr/>
        </p:nvGrpSpPr>
        <p:grpSpPr>
          <a:xfrm rot="0">
            <a:off x="5396788" y="241517"/>
            <a:ext cx="6877123" cy="1278664"/>
            <a:chOff x="0" y="0"/>
            <a:chExt cx="1837656" cy="341676"/>
          </a:xfrm>
        </p:grpSpPr>
        <p:sp>
          <p:nvSpPr>
            <p:cNvPr name="Freeform 57" id="57"/>
            <p:cNvSpPr/>
            <p:nvPr/>
          </p:nvSpPr>
          <p:spPr>
            <a:xfrm flipH="false" flipV="false" rot="0">
              <a:off x="0" y="0"/>
              <a:ext cx="1837656" cy="341676"/>
            </a:xfrm>
            <a:custGeom>
              <a:avLst/>
              <a:gdLst/>
              <a:ahLst/>
              <a:cxnLst/>
              <a:rect r="r" b="b" t="t" l="l"/>
              <a:pathLst>
                <a:path h="341676" w="1837656">
                  <a:moveTo>
                    <a:pt x="4503" y="0"/>
                  </a:moveTo>
                  <a:lnTo>
                    <a:pt x="1833153" y="0"/>
                  </a:lnTo>
                  <a:cubicBezTo>
                    <a:pt x="1835640" y="0"/>
                    <a:pt x="1837656" y="2016"/>
                    <a:pt x="1837656" y="4503"/>
                  </a:cubicBezTo>
                  <a:lnTo>
                    <a:pt x="1837656" y="337173"/>
                  </a:lnTo>
                  <a:cubicBezTo>
                    <a:pt x="1837656" y="339659"/>
                    <a:pt x="1835640" y="341676"/>
                    <a:pt x="1833153" y="341676"/>
                  </a:cubicBezTo>
                  <a:lnTo>
                    <a:pt x="4503" y="341676"/>
                  </a:lnTo>
                  <a:cubicBezTo>
                    <a:pt x="2016" y="341676"/>
                    <a:pt x="0" y="339659"/>
                    <a:pt x="0" y="337173"/>
                  </a:cubicBezTo>
                  <a:lnTo>
                    <a:pt x="0" y="4503"/>
                  </a:lnTo>
                  <a:cubicBezTo>
                    <a:pt x="0" y="2016"/>
                    <a:pt x="2016" y="0"/>
                    <a:pt x="4503" y="0"/>
                  </a:cubicBezTo>
                  <a:close/>
                </a:path>
              </a:pathLst>
            </a:custGeom>
            <a:solidFill>
              <a:srgbClr val="0F6FC6"/>
            </a:solidFill>
          </p:spPr>
        </p:sp>
        <p:sp>
          <p:nvSpPr>
            <p:cNvPr name="TextBox 58" id="58"/>
            <p:cNvSpPr txBox="true"/>
            <p:nvPr/>
          </p:nvSpPr>
          <p:spPr>
            <a:xfrm>
              <a:off x="0" y="-47625"/>
              <a:ext cx="1837656" cy="389301"/>
            </a:xfrm>
            <a:prstGeom prst="rect">
              <a:avLst/>
            </a:prstGeom>
          </p:spPr>
          <p:txBody>
            <a:bodyPr anchor="ctr" rtlCol="false" tIns="70411" lIns="70411" bIns="70411" rIns="70411"/>
            <a:lstStyle/>
            <a:p>
              <a:pPr algn="ctr">
                <a:lnSpc>
                  <a:spcPts val="3551"/>
                </a:lnSpc>
              </a:pPr>
              <a:r>
                <a:rPr lang="en-US" sz="2573" spc="252">
                  <a:solidFill>
                    <a:srgbClr val="FFFFFF"/>
                  </a:solidFill>
                  <a:latin typeface="Questrial"/>
                </a:rPr>
                <a:t>THE AGE OF EXPLORATION</a:t>
              </a:r>
            </a:p>
            <a:p>
              <a:pPr algn="ctr">
                <a:lnSpc>
                  <a:spcPts val="3551"/>
                </a:lnSpc>
              </a:pPr>
              <a:r>
                <a:rPr lang="en-US" sz="2573" spc="252">
                  <a:solidFill>
                    <a:srgbClr val="FFFFFF"/>
                  </a:solidFill>
                  <a:latin typeface="Questrial"/>
                </a:rPr>
                <a:t>AND CONQUEST</a:t>
              </a:r>
            </a:p>
          </p:txBody>
        </p:sp>
      </p:grpSp>
      <p:sp>
        <p:nvSpPr>
          <p:cNvPr name="Freeform 59" id="59"/>
          <p:cNvSpPr/>
          <p:nvPr/>
        </p:nvSpPr>
        <p:spPr>
          <a:xfrm flipH="false" flipV="false" rot="0">
            <a:off x="6886167" y="5709644"/>
            <a:ext cx="1367018" cy="1564542"/>
          </a:xfrm>
          <a:custGeom>
            <a:avLst/>
            <a:gdLst/>
            <a:ahLst/>
            <a:cxnLst/>
            <a:rect r="r" b="b" t="t" l="l"/>
            <a:pathLst>
              <a:path h="1564542" w="1367018">
                <a:moveTo>
                  <a:pt x="0" y="0"/>
                </a:moveTo>
                <a:lnTo>
                  <a:pt x="1367018" y="0"/>
                </a:lnTo>
                <a:lnTo>
                  <a:pt x="1367018" y="1564541"/>
                </a:lnTo>
                <a:lnTo>
                  <a:pt x="0" y="156454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0" id="60"/>
          <p:cNvSpPr/>
          <p:nvPr/>
        </p:nvSpPr>
        <p:spPr>
          <a:xfrm flipH="false" flipV="false" rot="0">
            <a:off x="11943975" y="8808902"/>
            <a:ext cx="1544311" cy="1374437"/>
          </a:xfrm>
          <a:custGeom>
            <a:avLst/>
            <a:gdLst/>
            <a:ahLst/>
            <a:cxnLst/>
            <a:rect r="r" b="b" t="t" l="l"/>
            <a:pathLst>
              <a:path h="1374437" w="1544311">
                <a:moveTo>
                  <a:pt x="0" y="0"/>
                </a:moveTo>
                <a:lnTo>
                  <a:pt x="1544311" y="0"/>
                </a:lnTo>
                <a:lnTo>
                  <a:pt x="1544311" y="1374437"/>
                </a:lnTo>
                <a:lnTo>
                  <a:pt x="0" y="137443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1" id="61"/>
          <p:cNvSpPr/>
          <p:nvPr/>
        </p:nvSpPr>
        <p:spPr>
          <a:xfrm flipH="false" flipV="false" rot="0">
            <a:off x="10879371" y="5709644"/>
            <a:ext cx="1612930" cy="1564542"/>
          </a:xfrm>
          <a:custGeom>
            <a:avLst/>
            <a:gdLst/>
            <a:ahLst/>
            <a:cxnLst/>
            <a:rect r="r" b="b" t="t" l="l"/>
            <a:pathLst>
              <a:path h="1564542" w="1612930">
                <a:moveTo>
                  <a:pt x="0" y="0"/>
                </a:moveTo>
                <a:lnTo>
                  <a:pt x="1612929" y="0"/>
                </a:lnTo>
                <a:lnTo>
                  <a:pt x="1612929" y="1564541"/>
                </a:lnTo>
                <a:lnTo>
                  <a:pt x="0" y="156454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2" id="62"/>
          <p:cNvSpPr/>
          <p:nvPr/>
        </p:nvSpPr>
        <p:spPr>
          <a:xfrm flipH="false" flipV="false" rot="0">
            <a:off x="2894537" y="5709644"/>
            <a:ext cx="1399003" cy="1603442"/>
          </a:xfrm>
          <a:custGeom>
            <a:avLst/>
            <a:gdLst/>
            <a:ahLst/>
            <a:cxnLst/>
            <a:rect r="r" b="b" t="t" l="l"/>
            <a:pathLst>
              <a:path h="1603442" w="1399003">
                <a:moveTo>
                  <a:pt x="0" y="0"/>
                </a:moveTo>
                <a:lnTo>
                  <a:pt x="1399003" y="0"/>
                </a:lnTo>
                <a:lnTo>
                  <a:pt x="1399003" y="1603442"/>
                </a:lnTo>
                <a:lnTo>
                  <a:pt x="0" y="160344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3" id="63"/>
          <p:cNvSpPr/>
          <p:nvPr/>
        </p:nvSpPr>
        <p:spPr>
          <a:xfrm flipH="false" flipV="false" rot="0">
            <a:off x="6994745" y="3091157"/>
            <a:ext cx="1310648" cy="1574351"/>
          </a:xfrm>
          <a:custGeom>
            <a:avLst/>
            <a:gdLst/>
            <a:ahLst/>
            <a:cxnLst/>
            <a:rect r="r" b="b" t="t" l="l"/>
            <a:pathLst>
              <a:path h="1574351" w="1310648">
                <a:moveTo>
                  <a:pt x="0" y="0"/>
                </a:moveTo>
                <a:lnTo>
                  <a:pt x="1310648" y="0"/>
                </a:lnTo>
                <a:lnTo>
                  <a:pt x="1310648" y="1574351"/>
                </a:lnTo>
                <a:lnTo>
                  <a:pt x="0" y="1574351"/>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64" id="64"/>
          <p:cNvSpPr/>
          <p:nvPr/>
        </p:nvSpPr>
        <p:spPr>
          <a:xfrm flipH="false" flipV="false" rot="0">
            <a:off x="10655743" y="3091157"/>
            <a:ext cx="1905418" cy="1574351"/>
          </a:xfrm>
          <a:custGeom>
            <a:avLst/>
            <a:gdLst/>
            <a:ahLst/>
            <a:cxnLst/>
            <a:rect r="r" b="b" t="t" l="l"/>
            <a:pathLst>
              <a:path h="1574351" w="1905418">
                <a:moveTo>
                  <a:pt x="0" y="0"/>
                </a:moveTo>
                <a:lnTo>
                  <a:pt x="1905417" y="0"/>
                </a:lnTo>
                <a:lnTo>
                  <a:pt x="1905417" y="1574351"/>
                </a:lnTo>
                <a:lnTo>
                  <a:pt x="0" y="1574351"/>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65" id="65"/>
          <p:cNvSpPr/>
          <p:nvPr/>
        </p:nvSpPr>
        <p:spPr>
          <a:xfrm flipH="false" flipV="false" rot="0">
            <a:off x="2302534" y="3090050"/>
            <a:ext cx="2136576" cy="1575459"/>
          </a:xfrm>
          <a:custGeom>
            <a:avLst/>
            <a:gdLst/>
            <a:ahLst/>
            <a:cxnLst/>
            <a:rect r="r" b="b" t="t" l="l"/>
            <a:pathLst>
              <a:path h="1575459" w="2136576">
                <a:moveTo>
                  <a:pt x="0" y="0"/>
                </a:moveTo>
                <a:lnTo>
                  <a:pt x="2136576" y="0"/>
                </a:lnTo>
                <a:lnTo>
                  <a:pt x="2136576" y="1575458"/>
                </a:lnTo>
                <a:lnTo>
                  <a:pt x="0" y="1575458"/>
                </a:lnTo>
                <a:lnTo>
                  <a:pt x="0" y="0"/>
                </a:lnTo>
                <a:close/>
              </a:path>
            </a:pathLst>
          </a:custGeom>
          <a:blipFill>
            <a:blip r:embed="rId14">
              <a:extLst>
                <a:ext uri="{96DAC541-7B7A-43D3-8B79-37D633B846F1}">
                  <asvg:svgBlip xmlns:asvg="http://schemas.microsoft.com/office/drawing/2016/SVG/main" r:embed="rId15"/>
                </a:ext>
              </a:extLst>
            </a:blip>
            <a:stretch>
              <a:fillRect l="-8222" t="0" r="0" b="-187543"/>
            </a:stretch>
          </a:blipFill>
        </p:spPr>
      </p:sp>
      <p:sp>
        <p:nvSpPr>
          <p:cNvPr name="Freeform 66" id="66"/>
          <p:cNvSpPr/>
          <p:nvPr/>
        </p:nvSpPr>
        <p:spPr>
          <a:xfrm flipH="false" flipV="false" rot="0">
            <a:off x="3867578" y="8497050"/>
            <a:ext cx="1972268" cy="1686289"/>
          </a:xfrm>
          <a:custGeom>
            <a:avLst/>
            <a:gdLst/>
            <a:ahLst/>
            <a:cxnLst/>
            <a:rect r="r" b="b" t="t" l="l"/>
            <a:pathLst>
              <a:path h="1686289" w="1972268">
                <a:moveTo>
                  <a:pt x="0" y="0"/>
                </a:moveTo>
                <a:lnTo>
                  <a:pt x="1972268" y="0"/>
                </a:lnTo>
                <a:lnTo>
                  <a:pt x="1972268" y="1686289"/>
                </a:lnTo>
                <a:lnTo>
                  <a:pt x="0" y="1686289"/>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67" id="67"/>
          <p:cNvSpPr/>
          <p:nvPr/>
        </p:nvSpPr>
        <p:spPr>
          <a:xfrm flipH="false" flipV="false" rot="0">
            <a:off x="12320967" y="0"/>
            <a:ext cx="3277578" cy="1761698"/>
          </a:xfrm>
          <a:custGeom>
            <a:avLst/>
            <a:gdLst/>
            <a:ahLst/>
            <a:cxnLst/>
            <a:rect r="r" b="b" t="t" l="l"/>
            <a:pathLst>
              <a:path h="1761698" w="3277578">
                <a:moveTo>
                  <a:pt x="0" y="0"/>
                </a:moveTo>
                <a:lnTo>
                  <a:pt x="3277578" y="0"/>
                </a:lnTo>
                <a:lnTo>
                  <a:pt x="3277578" y="1761698"/>
                </a:lnTo>
                <a:lnTo>
                  <a:pt x="0" y="1761698"/>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68" id="68"/>
          <p:cNvSpPr/>
          <p:nvPr/>
        </p:nvSpPr>
        <p:spPr>
          <a:xfrm flipH="false" flipV="false" rot="0">
            <a:off x="14583696" y="1520181"/>
            <a:ext cx="1833547" cy="1835842"/>
          </a:xfrm>
          <a:custGeom>
            <a:avLst/>
            <a:gdLst/>
            <a:ahLst/>
            <a:cxnLst/>
            <a:rect r="r" b="b" t="t" l="l"/>
            <a:pathLst>
              <a:path h="1835842" w="1833547">
                <a:moveTo>
                  <a:pt x="0" y="0"/>
                </a:moveTo>
                <a:lnTo>
                  <a:pt x="1833547" y="0"/>
                </a:lnTo>
                <a:lnTo>
                  <a:pt x="1833547" y="1835842"/>
                </a:lnTo>
                <a:lnTo>
                  <a:pt x="0" y="1835842"/>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69" id="69"/>
          <p:cNvSpPr/>
          <p:nvPr/>
        </p:nvSpPr>
        <p:spPr>
          <a:xfrm flipH="false" flipV="false" rot="0">
            <a:off x="7546905" y="8673473"/>
            <a:ext cx="2351915" cy="1546384"/>
          </a:xfrm>
          <a:custGeom>
            <a:avLst/>
            <a:gdLst/>
            <a:ahLst/>
            <a:cxnLst/>
            <a:rect r="r" b="b" t="t" l="l"/>
            <a:pathLst>
              <a:path h="1546384" w="2351915">
                <a:moveTo>
                  <a:pt x="0" y="0"/>
                </a:moveTo>
                <a:lnTo>
                  <a:pt x="2351915" y="0"/>
                </a:lnTo>
                <a:lnTo>
                  <a:pt x="2351915" y="1546385"/>
                </a:lnTo>
                <a:lnTo>
                  <a:pt x="0" y="1546385"/>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70" id="70"/>
          <p:cNvSpPr/>
          <p:nvPr/>
        </p:nvSpPr>
        <p:spPr>
          <a:xfrm flipH="false" flipV="false" rot="0">
            <a:off x="2316670" y="17150"/>
            <a:ext cx="1546232" cy="2027846"/>
          </a:xfrm>
          <a:custGeom>
            <a:avLst/>
            <a:gdLst/>
            <a:ahLst/>
            <a:cxnLst/>
            <a:rect r="r" b="b" t="t" l="l"/>
            <a:pathLst>
              <a:path h="2027846" w="1546232">
                <a:moveTo>
                  <a:pt x="0" y="0"/>
                </a:moveTo>
                <a:lnTo>
                  <a:pt x="1546232" y="0"/>
                </a:lnTo>
                <a:lnTo>
                  <a:pt x="1546232" y="2027845"/>
                </a:lnTo>
                <a:lnTo>
                  <a:pt x="0" y="2027845"/>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Freeform 71" id="71"/>
          <p:cNvSpPr/>
          <p:nvPr/>
        </p:nvSpPr>
        <p:spPr>
          <a:xfrm flipH="false" flipV="false" rot="0">
            <a:off x="15024715" y="5700348"/>
            <a:ext cx="1202018" cy="1573837"/>
          </a:xfrm>
          <a:custGeom>
            <a:avLst/>
            <a:gdLst/>
            <a:ahLst/>
            <a:cxnLst/>
            <a:rect r="r" b="b" t="t" l="l"/>
            <a:pathLst>
              <a:path h="1573837" w="1202018">
                <a:moveTo>
                  <a:pt x="0" y="0"/>
                </a:moveTo>
                <a:lnTo>
                  <a:pt x="1202018" y="0"/>
                </a:lnTo>
                <a:lnTo>
                  <a:pt x="1202018" y="1573837"/>
                </a:lnTo>
                <a:lnTo>
                  <a:pt x="0" y="1573837"/>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TextBox 72" id="72"/>
          <p:cNvSpPr txBox="true"/>
          <p:nvPr/>
        </p:nvSpPr>
        <p:spPr>
          <a:xfrm rot="0">
            <a:off x="3370822" y="1830846"/>
            <a:ext cx="2699982" cy="1147838"/>
          </a:xfrm>
          <a:prstGeom prst="rect">
            <a:avLst/>
          </a:prstGeom>
        </p:spPr>
        <p:txBody>
          <a:bodyPr anchor="t" rtlCol="false" tIns="0" lIns="0" bIns="0" rIns="0">
            <a:spAutoFit/>
          </a:bodyPr>
          <a:lstStyle/>
          <a:p>
            <a:pPr algn="ctr" marL="0" indent="0" lvl="0">
              <a:lnSpc>
                <a:spcPts val="2250"/>
              </a:lnSpc>
              <a:spcBef>
                <a:spcPct val="0"/>
              </a:spcBef>
            </a:pPr>
            <a:r>
              <a:rPr lang="en-US" sz="1630" spc="159">
                <a:solidFill>
                  <a:srgbClr val="0F6FC6"/>
                </a:solidFill>
                <a:latin typeface="Arial Bold"/>
              </a:rPr>
              <a:t>Bartolomeu Dias</a:t>
            </a:r>
            <a:r>
              <a:rPr lang="en-US" sz="1630" spc="159">
                <a:solidFill>
                  <a:srgbClr val="000000"/>
                </a:solidFill>
                <a:latin typeface="Arial"/>
              </a:rPr>
              <a:t> becomes first European to sail to the south coast of Africa</a:t>
            </a:r>
          </a:p>
        </p:txBody>
      </p:sp>
      <p:sp>
        <p:nvSpPr>
          <p:cNvPr name="TextBox 73" id="73"/>
          <p:cNvSpPr txBox="true"/>
          <p:nvPr/>
        </p:nvSpPr>
        <p:spPr>
          <a:xfrm rot="0">
            <a:off x="7388308" y="1970651"/>
            <a:ext cx="2699982" cy="868227"/>
          </a:xfrm>
          <a:prstGeom prst="rect">
            <a:avLst/>
          </a:prstGeom>
        </p:spPr>
        <p:txBody>
          <a:bodyPr anchor="t" rtlCol="false" tIns="0" lIns="0" bIns="0" rIns="0">
            <a:spAutoFit/>
          </a:bodyPr>
          <a:lstStyle/>
          <a:p>
            <a:pPr algn="ctr" marL="0" indent="0" lvl="0">
              <a:lnSpc>
                <a:spcPts val="2250"/>
              </a:lnSpc>
              <a:spcBef>
                <a:spcPct val="0"/>
              </a:spcBef>
            </a:pPr>
            <a:r>
              <a:rPr lang="en-US" sz="1630" spc="159">
                <a:solidFill>
                  <a:srgbClr val="0F6FC6"/>
                </a:solidFill>
                <a:latin typeface="Arial Bold"/>
              </a:rPr>
              <a:t>Hernan Cortes</a:t>
            </a:r>
            <a:r>
              <a:rPr lang="en-US" sz="1630" spc="159">
                <a:solidFill>
                  <a:srgbClr val="000000"/>
                </a:solidFill>
                <a:latin typeface="Arial Bold"/>
              </a:rPr>
              <a:t> </a:t>
            </a:r>
            <a:r>
              <a:rPr lang="en-US" sz="1630" spc="159">
                <a:solidFill>
                  <a:srgbClr val="000000"/>
                </a:solidFill>
                <a:latin typeface="Arial"/>
              </a:rPr>
              <a:t>conquers the </a:t>
            </a:r>
            <a:r>
              <a:rPr lang="en-US" sz="1630" spc="159">
                <a:solidFill>
                  <a:srgbClr val="0F6FC6"/>
                </a:solidFill>
                <a:latin typeface="Arial Bold"/>
              </a:rPr>
              <a:t>Aztec Empire</a:t>
            </a:r>
            <a:r>
              <a:rPr lang="en-US" sz="1630" spc="159">
                <a:solidFill>
                  <a:srgbClr val="000000"/>
                </a:solidFill>
                <a:latin typeface="Arial Bold"/>
              </a:rPr>
              <a:t> </a:t>
            </a:r>
            <a:r>
              <a:rPr lang="en-US" sz="1630" spc="159">
                <a:solidFill>
                  <a:srgbClr val="000000"/>
                </a:solidFill>
                <a:latin typeface="Arial"/>
              </a:rPr>
              <a:t>in </a:t>
            </a:r>
            <a:r>
              <a:rPr lang="en-US" sz="1630" spc="159">
                <a:solidFill>
                  <a:srgbClr val="0F6FC6"/>
                </a:solidFill>
                <a:latin typeface="Arial Bold"/>
              </a:rPr>
              <a:t>Mexico</a:t>
            </a:r>
            <a:r>
              <a:rPr lang="en-US" sz="1630" spc="159">
                <a:solidFill>
                  <a:srgbClr val="000000"/>
                </a:solidFill>
                <a:latin typeface="Arial"/>
              </a:rPr>
              <a:t>.</a:t>
            </a:r>
          </a:p>
        </p:txBody>
      </p:sp>
      <p:sp>
        <p:nvSpPr>
          <p:cNvPr name="TextBox 74" id="74"/>
          <p:cNvSpPr txBox="true"/>
          <p:nvPr/>
        </p:nvSpPr>
        <p:spPr>
          <a:xfrm rot="0">
            <a:off x="11350605" y="1942321"/>
            <a:ext cx="2699982" cy="868227"/>
          </a:xfrm>
          <a:prstGeom prst="rect">
            <a:avLst/>
          </a:prstGeom>
        </p:spPr>
        <p:txBody>
          <a:bodyPr anchor="t" rtlCol="false" tIns="0" lIns="0" bIns="0" rIns="0">
            <a:spAutoFit/>
          </a:bodyPr>
          <a:lstStyle/>
          <a:p>
            <a:pPr algn="ctr" marL="0" indent="0" lvl="0">
              <a:lnSpc>
                <a:spcPts val="2250"/>
              </a:lnSpc>
              <a:spcBef>
                <a:spcPct val="0"/>
              </a:spcBef>
            </a:pPr>
            <a:r>
              <a:rPr lang="en-US" sz="1630" spc="159">
                <a:solidFill>
                  <a:srgbClr val="0F6FC6"/>
                </a:solidFill>
                <a:latin typeface="Arial Bold"/>
              </a:rPr>
              <a:t>Francisco Pizarro</a:t>
            </a:r>
            <a:r>
              <a:rPr lang="en-US" sz="1630" spc="159">
                <a:solidFill>
                  <a:srgbClr val="000000"/>
                </a:solidFill>
                <a:latin typeface="Arial Bold"/>
              </a:rPr>
              <a:t> </a:t>
            </a:r>
            <a:r>
              <a:rPr lang="en-US" sz="1630" spc="159">
                <a:solidFill>
                  <a:srgbClr val="000000"/>
                </a:solidFill>
                <a:latin typeface="Arial"/>
              </a:rPr>
              <a:t>conquers the</a:t>
            </a:r>
            <a:r>
              <a:rPr lang="en-US" sz="1630" spc="159">
                <a:solidFill>
                  <a:srgbClr val="0F6FC6"/>
                </a:solidFill>
                <a:latin typeface="Arial"/>
              </a:rPr>
              <a:t> </a:t>
            </a:r>
            <a:r>
              <a:rPr lang="en-US" sz="1630" spc="159">
                <a:solidFill>
                  <a:srgbClr val="0F6FC6"/>
                </a:solidFill>
                <a:latin typeface="Arial Bold"/>
              </a:rPr>
              <a:t>Incan Empire</a:t>
            </a:r>
            <a:r>
              <a:rPr lang="en-US" sz="1630" spc="159">
                <a:solidFill>
                  <a:srgbClr val="000000"/>
                </a:solidFill>
                <a:latin typeface="Arial Bold"/>
              </a:rPr>
              <a:t> </a:t>
            </a:r>
            <a:r>
              <a:rPr lang="en-US" sz="1630" spc="159">
                <a:solidFill>
                  <a:srgbClr val="000000"/>
                </a:solidFill>
                <a:latin typeface="Arial"/>
              </a:rPr>
              <a:t>in </a:t>
            </a:r>
            <a:r>
              <a:rPr lang="en-US" sz="1630" spc="159">
                <a:solidFill>
                  <a:srgbClr val="0F6FC6"/>
                </a:solidFill>
                <a:latin typeface="Arial Bold"/>
              </a:rPr>
              <a:t>Peru</a:t>
            </a:r>
            <a:r>
              <a:rPr lang="en-US" sz="1630" spc="159">
                <a:solidFill>
                  <a:srgbClr val="000000"/>
                </a:solidFill>
                <a:latin typeface="Arial"/>
              </a:rPr>
              <a:t>.</a:t>
            </a:r>
          </a:p>
        </p:txBody>
      </p:sp>
      <p:sp>
        <p:nvSpPr>
          <p:cNvPr name="TextBox 75" id="75"/>
          <p:cNvSpPr txBox="true"/>
          <p:nvPr/>
        </p:nvSpPr>
        <p:spPr>
          <a:xfrm rot="0">
            <a:off x="1389284" y="7382771"/>
            <a:ext cx="2699982" cy="1147838"/>
          </a:xfrm>
          <a:prstGeom prst="rect">
            <a:avLst/>
          </a:prstGeom>
        </p:spPr>
        <p:txBody>
          <a:bodyPr anchor="t" rtlCol="false" tIns="0" lIns="0" bIns="0" rIns="0">
            <a:spAutoFit/>
          </a:bodyPr>
          <a:lstStyle/>
          <a:p>
            <a:pPr algn="ctr" marL="0" indent="0" lvl="0">
              <a:lnSpc>
                <a:spcPts val="2250"/>
              </a:lnSpc>
              <a:spcBef>
                <a:spcPct val="0"/>
              </a:spcBef>
            </a:pPr>
            <a:r>
              <a:rPr lang="en-US" sz="1630" spc="159">
                <a:solidFill>
                  <a:srgbClr val="0F6FC6"/>
                </a:solidFill>
                <a:latin typeface="Arial Bold"/>
              </a:rPr>
              <a:t>Prince Henry the Navigator</a:t>
            </a:r>
            <a:r>
              <a:rPr lang="en-US" sz="1630" spc="159">
                <a:solidFill>
                  <a:srgbClr val="000000"/>
                </a:solidFill>
                <a:latin typeface="Arial"/>
              </a:rPr>
              <a:t> founded his navigation school in </a:t>
            </a:r>
            <a:r>
              <a:rPr lang="en-US" sz="1630" spc="159">
                <a:solidFill>
                  <a:srgbClr val="0F6FC6"/>
                </a:solidFill>
                <a:latin typeface="Arial Bold"/>
              </a:rPr>
              <a:t>Sagres</a:t>
            </a:r>
          </a:p>
        </p:txBody>
      </p:sp>
      <p:sp>
        <p:nvSpPr>
          <p:cNvPr name="TextBox 76" id="76"/>
          <p:cNvSpPr txBox="true"/>
          <p:nvPr/>
        </p:nvSpPr>
        <p:spPr>
          <a:xfrm rot="0">
            <a:off x="5230109" y="7382771"/>
            <a:ext cx="2699982" cy="1147838"/>
          </a:xfrm>
          <a:prstGeom prst="rect">
            <a:avLst/>
          </a:prstGeom>
        </p:spPr>
        <p:txBody>
          <a:bodyPr anchor="t" rtlCol="false" tIns="0" lIns="0" bIns="0" rIns="0">
            <a:spAutoFit/>
          </a:bodyPr>
          <a:lstStyle/>
          <a:p>
            <a:pPr algn="ctr" marL="0" indent="0" lvl="0">
              <a:lnSpc>
                <a:spcPts val="2250"/>
              </a:lnSpc>
              <a:spcBef>
                <a:spcPct val="0"/>
              </a:spcBef>
            </a:pPr>
            <a:r>
              <a:rPr lang="en-US" sz="1630" spc="159">
                <a:solidFill>
                  <a:srgbClr val="0F6FC6"/>
                </a:solidFill>
                <a:latin typeface="Arial Bold"/>
              </a:rPr>
              <a:t>Christopher Columbus</a:t>
            </a:r>
            <a:r>
              <a:rPr lang="en-US" sz="1630" spc="159">
                <a:solidFill>
                  <a:srgbClr val="000000"/>
                </a:solidFill>
                <a:latin typeface="Arial Bold"/>
              </a:rPr>
              <a:t> </a:t>
            </a:r>
            <a:r>
              <a:rPr lang="en-US" sz="1630" spc="159">
                <a:solidFill>
                  <a:srgbClr val="000000"/>
                </a:solidFill>
                <a:latin typeface="Arial"/>
              </a:rPr>
              <a:t>reaches America, claiming the new found land for </a:t>
            </a:r>
            <a:r>
              <a:rPr lang="en-US" sz="1630" spc="159">
                <a:solidFill>
                  <a:srgbClr val="0F6FC6"/>
                </a:solidFill>
                <a:latin typeface="Arial Bold"/>
              </a:rPr>
              <a:t>Spain</a:t>
            </a:r>
            <a:r>
              <a:rPr lang="en-US" sz="1630" spc="159">
                <a:solidFill>
                  <a:srgbClr val="000000"/>
                </a:solidFill>
                <a:latin typeface="Arial"/>
              </a:rPr>
              <a:t>.</a:t>
            </a:r>
          </a:p>
        </p:txBody>
      </p:sp>
      <p:sp>
        <p:nvSpPr>
          <p:cNvPr name="TextBox 77" id="77"/>
          <p:cNvSpPr txBox="true"/>
          <p:nvPr/>
        </p:nvSpPr>
        <p:spPr>
          <a:xfrm rot="0">
            <a:off x="9437614" y="7382771"/>
            <a:ext cx="2699982" cy="1147838"/>
          </a:xfrm>
          <a:prstGeom prst="rect">
            <a:avLst/>
          </a:prstGeom>
        </p:spPr>
        <p:txBody>
          <a:bodyPr anchor="t" rtlCol="false" tIns="0" lIns="0" bIns="0" rIns="0">
            <a:spAutoFit/>
          </a:bodyPr>
          <a:lstStyle/>
          <a:p>
            <a:pPr algn="ctr" marL="0" indent="0" lvl="0">
              <a:lnSpc>
                <a:spcPts val="2250"/>
              </a:lnSpc>
              <a:spcBef>
                <a:spcPct val="0"/>
              </a:spcBef>
            </a:pPr>
            <a:r>
              <a:rPr lang="en-US" sz="1630" spc="159">
                <a:solidFill>
                  <a:srgbClr val="0F6FC6"/>
                </a:solidFill>
                <a:latin typeface="Arial Bold"/>
              </a:rPr>
              <a:t>Ferdinand Magellan's</a:t>
            </a:r>
            <a:r>
              <a:rPr lang="en-US" sz="1630" spc="159">
                <a:solidFill>
                  <a:srgbClr val="000000"/>
                </a:solidFill>
                <a:latin typeface="Arial Bold"/>
              </a:rPr>
              <a:t> </a:t>
            </a:r>
            <a:r>
              <a:rPr lang="en-US" sz="1630" spc="159">
                <a:solidFill>
                  <a:srgbClr val="000000"/>
                </a:solidFill>
                <a:latin typeface="Arial"/>
              </a:rPr>
              <a:t>voyage becomes the first to </a:t>
            </a:r>
            <a:r>
              <a:rPr lang="en-US" sz="1630" spc="159">
                <a:solidFill>
                  <a:srgbClr val="0F6FC6"/>
                </a:solidFill>
                <a:latin typeface="Arial Bold"/>
              </a:rPr>
              <a:t>circumnavigate </a:t>
            </a:r>
            <a:r>
              <a:rPr lang="en-US" sz="1630" spc="159">
                <a:solidFill>
                  <a:srgbClr val="000000"/>
                </a:solidFill>
                <a:latin typeface="Arial"/>
              </a:rPr>
              <a:t>the globe.</a:t>
            </a:r>
          </a:p>
        </p:txBody>
      </p:sp>
      <p:sp>
        <p:nvSpPr>
          <p:cNvPr name="TextBox 78" id="78"/>
          <p:cNvSpPr txBox="true"/>
          <p:nvPr/>
        </p:nvSpPr>
        <p:spPr>
          <a:xfrm rot="0">
            <a:off x="13371046" y="7255936"/>
            <a:ext cx="2699982" cy="1342118"/>
          </a:xfrm>
          <a:prstGeom prst="rect">
            <a:avLst/>
          </a:prstGeom>
        </p:spPr>
        <p:txBody>
          <a:bodyPr anchor="t" rtlCol="false" tIns="0" lIns="0" bIns="0" rIns="0">
            <a:spAutoFit/>
          </a:bodyPr>
          <a:lstStyle/>
          <a:p>
            <a:pPr algn="ctr" marL="0" indent="0" lvl="0">
              <a:lnSpc>
                <a:spcPts val="2138"/>
              </a:lnSpc>
              <a:spcBef>
                <a:spcPct val="0"/>
              </a:spcBef>
            </a:pPr>
            <a:r>
              <a:rPr lang="en-US" sz="1549" spc="151">
                <a:solidFill>
                  <a:srgbClr val="0F6FC6"/>
                </a:solidFill>
                <a:latin typeface="Arial Bold"/>
              </a:rPr>
              <a:t>Abel Tasman</a:t>
            </a:r>
            <a:r>
              <a:rPr lang="en-US" sz="1549" spc="151">
                <a:solidFill>
                  <a:srgbClr val="000000"/>
                </a:solidFill>
                <a:latin typeface="Arial"/>
              </a:rPr>
              <a:t> was the first European to find </a:t>
            </a:r>
            <a:r>
              <a:rPr lang="en-US" sz="1549" spc="151">
                <a:solidFill>
                  <a:srgbClr val="0F6FC6"/>
                </a:solidFill>
                <a:latin typeface="Arial Bold"/>
              </a:rPr>
              <a:t>Tasmania</a:t>
            </a:r>
            <a:r>
              <a:rPr lang="en-US" sz="1549" spc="151">
                <a:solidFill>
                  <a:srgbClr val="000000"/>
                </a:solidFill>
                <a:latin typeface="Arial"/>
              </a:rPr>
              <a:t>, south of Australia, and</a:t>
            </a:r>
            <a:r>
              <a:rPr lang="en-US" sz="1549" spc="151">
                <a:solidFill>
                  <a:srgbClr val="0F6FC6"/>
                </a:solidFill>
                <a:latin typeface="Arial Bold"/>
              </a:rPr>
              <a:t> New Zealand</a:t>
            </a:r>
            <a:r>
              <a:rPr lang="en-US" sz="1549" spc="151">
                <a:solidFill>
                  <a:srgbClr val="000000"/>
                </a:solidFill>
                <a:latin typeface="Arial"/>
              </a:rPr>
              <a:t>.</a:t>
            </a:r>
          </a:p>
        </p:txBody>
      </p:sp>
      <p:grpSp>
        <p:nvGrpSpPr>
          <p:cNvPr name="Group 79" id="79"/>
          <p:cNvGrpSpPr/>
          <p:nvPr/>
        </p:nvGrpSpPr>
        <p:grpSpPr>
          <a:xfrm rot="5400000">
            <a:off x="-1000116" y="8030951"/>
            <a:ext cx="3950410" cy="561689"/>
            <a:chOff x="0" y="0"/>
            <a:chExt cx="5267213" cy="748919"/>
          </a:xfrm>
        </p:grpSpPr>
        <p:sp>
          <p:nvSpPr>
            <p:cNvPr name="Freeform 80" id="8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8">
                <a:extLst>
                  <a:ext uri="{96DAC541-7B7A-43D3-8B79-37D633B846F1}">
                    <asvg:svgBlip xmlns:asvg="http://schemas.microsoft.com/office/drawing/2016/SVG/main" r:embed="rId29"/>
                  </a:ext>
                </a:extLst>
              </a:blip>
              <a:stretch>
                <a:fillRect l="0" t="0" r="0" b="0"/>
              </a:stretch>
            </a:blipFill>
          </p:spPr>
        </p:sp>
        <p:sp>
          <p:nvSpPr>
            <p:cNvPr name="Freeform 81" id="8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30">
                <a:extLst>
                  <a:ext uri="{96DAC541-7B7A-43D3-8B79-37D633B846F1}">
                    <asvg:svgBlip xmlns:asvg="http://schemas.microsoft.com/office/drawing/2016/SVG/main" r:embed="rId31"/>
                  </a:ext>
                </a:extLst>
              </a:blip>
              <a:stretch>
                <a:fillRect l="0" t="0" r="0" b="0"/>
              </a:stretch>
            </a:blipFill>
          </p:spPr>
        </p:sp>
        <p:sp>
          <p:nvSpPr>
            <p:cNvPr name="TextBox 82" id="8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83" id="8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84" id="84"/>
          <p:cNvSpPr txBox="true"/>
          <p:nvPr/>
        </p:nvSpPr>
        <p:spPr>
          <a:xfrm rot="0">
            <a:off x="8162246" y="-33971"/>
            <a:ext cx="1963508" cy="276342"/>
          </a:xfrm>
          <a:prstGeom prst="rect">
            <a:avLst/>
          </a:prstGeom>
        </p:spPr>
        <p:txBody>
          <a:bodyPr anchor="t" rtlCol="false" tIns="0" lIns="0" bIns="0" rIns="0">
            <a:spAutoFit/>
          </a:bodyPr>
          <a:lstStyle/>
          <a:p>
            <a:pPr algn="ctr">
              <a:lnSpc>
                <a:spcPts val="2093"/>
              </a:lnSpc>
            </a:pPr>
            <a:r>
              <a:rPr lang="en-US" sz="1495">
                <a:solidFill>
                  <a:srgbClr val="0F6FC6"/>
                </a:solidFill>
                <a:latin typeface="Old Standard Bold"/>
              </a:rPr>
              <a:t>Chapter 9</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1" id="11"/>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89, Artefact, 2nd Edition)</a:t>
            </a:r>
          </a:p>
        </p:txBody>
      </p:sp>
      <p:sp>
        <p:nvSpPr>
          <p:cNvPr name="TextBox 12" id="12"/>
          <p:cNvSpPr txBox="true"/>
          <p:nvPr/>
        </p:nvSpPr>
        <p:spPr>
          <a:xfrm rot="0">
            <a:off x="1028700" y="2120899"/>
            <a:ext cx="15609955" cy="75152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0000"/>
                </a:solidFill>
                <a:latin typeface="Arial"/>
              </a:rPr>
              <a:t>They mapped harbours and coastlines more precisely, recording information like currents, tides and depth.</a:t>
            </a:r>
          </a:p>
          <a:p>
            <a:pPr algn="l" marL="647702" indent="-323851" lvl="1">
              <a:lnSpc>
                <a:spcPts val="4200"/>
              </a:lnSpc>
              <a:buAutoNum type="arabicPeriod" startAt="1"/>
            </a:pPr>
            <a:r>
              <a:rPr lang="en-US" sz="3000">
                <a:solidFill>
                  <a:srgbClr val="000000"/>
                </a:solidFill>
                <a:latin typeface="Arial"/>
              </a:rPr>
              <a:t>(a) Quadrant and astrolabe; (b) Compass; (c) Log and line.</a:t>
            </a:r>
          </a:p>
          <a:p>
            <a:pPr algn="l" marL="647702" indent="-323851" lvl="1">
              <a:lnSpc>
                <a:spcPts val="4200"/>
              </a:lnSpc>
              <a:buAutoNum type="arabicPeriod" startAt="1"/>
            </a:pPr>
            <a:r>
              <a:rPr lang="en-US" sz="3000">
                <a:solidFill>
                  <a:srgbClr val="000000"/>
                </a:solidFill>
                <a:latin typeface="Arial"/>
              </a:rPr>
              <a:t>Large square sails to catch the wind for propulsion (mainsails) and triangular (lateen) sails to sail into the wind and make them easier to manoeuvre in bays and along coasts.</a:t>
            </a:r>
          </a:p>
          <a:p>
            <a:pPr algn="l" marL="647702" indent="-323851" lvl="1">
              <a:lnSpc>
                <a:spcPts val="4200"/>
              </a:lnSpc>
              <a:buAutoNum type="arabicPeriod" startAt="1"/>
            </a:pPr>
            <a:r>
              <a:rPr lang="en-US" sz="3000">
                <a:solidFill>
                  <a:srgbClr val="000000"/>
                </a:solidFill>
                <a:latin typeface="Arial"/>
              </a:rPr>
              <a:t>The hull was built with planks fitted edge to edge, which were far lighter, so ships could be bigger, could have more masts and could carry more men and supplies.</a:t>
            </a:r>
          </a:p>
          <a:p>
            <a:pPr algn="l" marL="647702" indent="-323851" lvl="1">
              <a:lnSpc>
                <a:spcPts val="4200"/>
              </a:lnSpc>
              <a:buAutoNum type="arabicPeriod" startAt="1"/>
            </a:pPr>
            <a:r>
              <a:rPr lang="en-US" sz="3000">
                <a:solidFill>
                  <a:srgbClr val="000000"/>
                </a:solidFill>
                <a:latin typeface="Arial"/>
              </a:rPr>
              <a:t>(a) Harsh discipline was used to keep order. Men were flogged (whipped) or put in chains for breaking minor rules. Execution was common. This was to prevent a mutiny breaking out; (b) Food that would last for long voyages tended to be dry and very salty. When the crew ran out of meat and vegetables, they ate flat, hard bread made from water, flour and salt called ship’s biscuit; (c) The lack of fresh water led to typhoid fever, and the lack of foods rich in vitamin C (such as citrus fruit) led to scurvy, which caused exhaustion, tooth loss, vomiting and eventually death.</a:t>
            </a:r>
          </a:p>
        </p:txBody>
      </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Nine: The Age of Exploration and Conquest</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7" id="7"/>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8" id="8"/>
          <p:cNvSpPr txBox="true"/>
          <p:nvPr/>
        </p:nvSpPr>
        <p:spPr>
          <a:xfrm rot="0">
            <a:off x="0" y="3589648"/>
            <a:ext cx="18288000" cy="1336675"/>
          </a:xfrm>
          <a:prstGeom prst="rect">
            <a:avLst/>
          </a:prstGeom>
        </p:spPr>
        <p:txBody>
          <a:bodyPr anchor="t" rtlCol="false" tIns="0" lIns="0" bIns="0" rIns="0">
            <a:spAutoFit/>
          </a:bodyPr>
          <a:lstStyle/>
          <a:p>
            <a:pPr algn="ctr">
              <a:lnSpc>
                <a:spcPts val="9800"/>
              </a:lnSpc>
            </a:pPr>
            <a:r>
              <a:rPr lang="en-US" sz="7000" spc="315">
                <a:solidFill>
                  <a:srgbClr val="004AAD"/>
                </a:solidFill>
                <a:latin typeface="Arial Bold"/>
              </a:rPr>
              <a:t>9.3: THE VOYAGES OF EXPLORATION</a:t>
            </a:r>
          </a:p>
        </p:txBody>
      </p:sp>
      <p:sp>
        <p:nvSpPr>
          <p:cNvPr name="TextBox 9" id="9"/>
          <p:cNvSpPr txBox="true"/>
          <p:nvPr/>
        </p:nvSpPr>
        <p:spPr>
          <a:xfrm rot="0">
            <a:off x="351801" y="3883335"/>
            <a:ext cx="17584398" cy="1044575"/>
          </a:xfrm>
          <a:prstGeom prst="rect">
            <a:avLst/>
          </a:prstGeom>
        </p:spPr>
        <p:txBody>
          <a:bodyPr anchor="t" rtlCol="false" tIns="0" lIns="0" bIns="0" rIns="0">
            <a:spAutoFit/>
          </a:bodyPr>
          <a:lstStyle/>
          <a:p>
            <a:pPr algn="ctr">
              <a:lnSpc>
                <a:spcPts val="8049"/>
              </a:lnSpc>
            </a:pPr>
            <a:r>
              <a:rPr lang="en-US" sz="6999" spc="2099">
                <a:solidFill>
                  <a:srgbClr val="FFFFFF"/>
                </a:solidFill>
                <a:latin typeface="Daydream"/>
              </a:rPr>
              <a:t>9.3: the voyages of exploration</a:t>
            </a:r>
          </a:p>
        </p:txBody>
      </p:sp>
      <p:sp>
        <p:nvSpPr>
          <p:cNvPr name="TextBox 10" id="10"/>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9</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1400 to 1650</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809625"/>
            <a:ext cx="15609955" cy="1050920"/>
          </a:xfrm>
          <a:prstGeom prst="rect">
            <a:avLst/>
          </a:prstGeom>
        </p:spPr>
        <p:txBody>
          <a:bodyPr anchor="t" rtlCol="false" tIns="0" lIns="0" bIns="0" rIns="0">
            <a:spAutoFit/>
          </a:bodyPr>
          <a:lstStyle/>
          <a:p>
            <a:pPr algn="l">
              <a:lnSpc>
                <a:spcPts val="7700"/>
              </a:lnSpc>
            </a:pPr>
            <a:r>
              <a:rPr lang="en-US" sz="5500">
                <a:solidFill>
                  <a:srgbClr val="004AAD"/>
                </a:solidFill>
                <a:latin typeface="Arial Bold"/>
              </a:rPr>
              <a:t>The early Portuguese voyages of exploration</a:t>
            </a:r>
          </a:p>
        </p:txBody>
      </p:sp>
      <p:sp>
        <p:nvSpPr>
          <p:cNvPr name="TextBox 11" id="11"/>
          <p:cNvSpPr txBox="true"/>
          <p:nvPr/>
        </p:nvSpPr>
        <p:spPr>
          <a:xfrm rot="0">
            <a:off x="1028700" y="2139949"/>
            <a:ext cx="15609955" cy="61753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first major voyages of discovery set out from Portugal in the 1400s. Portugal was ideally located on the edge of Europe and close to Africa. </a:t>
            </a:r>
            <a:r>
              <a:rPr lang="en-US" sz="2500">
                <a:solidFill>
                  <a:srgbClr val="000000"/>
                </a:solidFill>
                <a:latin typeface="Arial"/>
              </a:rPr>
              <a:t>It was influenced by Portuguese Kings wanting to outdo their Spanish and Muslim neighbours to the East and South. </a:t>
            </a:r>
          </a:p>
          <a:p>
            <a:pPr algn="l">
              <a:lnSpc>
                <a:spcPts val="3500"/>
              </a:lnSpc>
            </a:pPr>
            <a:r>
              <a:rPr lang="en-US" sz="2500">
                <a:solidFill>
                  <a:srgbClr val="000000"/>
                </a:solidFill>
                <a:latin typeface="Arial"/>
              </a:rPr>
              <a:t>Having driven Portugal's Muslims out in the early fifteenth century, the Portuguese attacked Muslim states in North Africa and along the African Atlantic coast. Returning soldiers told stories of fabulously wealthy states further south. In response, </a:t>
            </a:r>
            <a:r>
              <a:rPr lang="en-US" sz="2500">
                <a:solidFill>
                  <a:srgbClr val="000000"/>
                </a:solidFill>
                <a:latin typeface="Arial Bold"/>
              </a:rPr>
              <a:t>Prince Henry the Navigator</a:t>
            </a:r>
            <a:r>
              <a:rPr lang="en-US" sz="2500">
                <a:solidFill>
                  <a:srgbClr val="000000"/>
                </a:solidFill>
                <a:latin typeface="Arial"/>
              </a:rPr>
              <a:t> set up a </a:t>
            </a:r>
            <a:r>
              <a:rPr lang="en-US" sz="2500">
                <a:solidFill>
                  <a:srgbClr val="000000"/>
                </a:solidFill>
                <a:latin typeface="Arial Bold"/>
              </a:rPr>
              <a:t>school of navigation</a:t>
            </a:r>
            <a:r>
              <a:rPr lang="en-US" sz="2500">
                <a:solidFill>
                  <a:srgbClr val="000000"/>
                </a:solidFill>
                <a:latin typeface="Arial"/>
              </a:rPr>
              <a:t> at </a:t>
            </a:r>
            <a:r>
              <a:rPr lang="en-US" sz="2500">
                <a:solidFill>
                  <a:srgbClr val="000000"/>
                </a:solidFill>
                <a:latin typeface="Arial Bold"/>
              </a:rPr>
              <a:t>Sagres</a:t>
            </a:r>
            <a:r>
              <a:rPr lang="en-US" sz="2500">
                <a:solidFill>
                  <a:srgbClr val="000000"/>
                </a:solidFill>
                <a:latin typeface="Arial"/>
              </a:rPr>
              <a:t>, which brought together cartographers, instrument makes, astronomers and experienced sailors together. The Portuguese focused on exploring the African coast to find a way to Asia around Africa.</a:t>
            </a:r>
          </a:p>
          <a:p>
            <a:pPr algn="l" marL="539754" indent="-269877" lvl="1">
              <a:lnSpc>
                <a:spcPts val="3500"/>
              </a:lnSpc>
              <a:buFont typeface="Arial"/>
              <a:buChar char="•"/>
            </a:pPr>
            <a:r>
              <a:rPr lang="en-US" sz="2500">
                <a:solidFill>
                  <a:srgbClr val="000000"/>
                </a:solidFill>
                <a:latin typeface="Arial"/>
              </a:rPr>
              <a:t>Over the following decades they discovered the following where they set up trade and slave bases: </a:t>
            </a:r>
            <a:r>
              <a:rPr lang="en-US" sz="2500">
                <a:solidFill>
                  <a:srgbClr val="000000"/>
                </a:solidFill>
                <a:latin typeface="Arial Bold"/>
              </a:rPr>
              <a:t>Azores</a:t>
            </a:r>
            <a:r>
              <a:rPr lang="en-US" sz="2500">
                <a:solidFill>
                  <a:srgbClr val="000000"/>
                </a:solidFill>
                <a:latin typeface="Arial"/>
              </a:rPr>
              <a:t>, </a:t>
            </a:r>
            <a:r>
              <a:rPr lang="en-US" sz="2500">
                <a:solidFill>
                  <a:srgbClr val="000000"/>
                </a:solidFill>
                <a:latin typeface="Arial Bold"/>
              </a:rPr>
              <a:t>the Canary Islands</a:t>
            </a:r>
            <a:r>
              <a:rPr lang="en-US" sz="2500">
                <a:solidFill>
                  <a:srgbClr val="000000"/>
                </a:solidFill>
                <a:latin typeface="Arial"/>
              </a:rPr>
              <a:t> and </a:t>
            </a:r>
            <a:r>
              <a:rPr lang="en-US" sz="2500">
                <a:solidFill>
                  <a:srgbClr val="000000"/>
                </a:solidFill>
                <a:latin typeface="Arial Bold"/>
              </a:rPr>
              <a:t>the Cape Verde Islands</a:t>
            </a:r>
            <a:r>
              <a:rPr lang="en-US" sz="2500">
                <a:solidFill>
                  <a:srgbClr val="000000"/>
                </a:solidFill>
                <a:latin typeface="Arial"/>
              </a:rPr>
              <a:t>. They also rounded </a:t>
            </a:r>
            <a:r>
              <a:rPr lang="en-US" sz="2500">
                <a:solidFill>
                  <a:srgbClr val="000000"/>
                </a:solidFill>
                <a:latin typeface="Arial Bold"/>
              </a:rPr>
              <a:t>the Gold Coast </a:t>
            </a:r>
            <a:r>
              <a:rPr lang="en-US" sz="2500">
                <a:solidFill>
                  <a:srgbClr val="000000"/>
                </a:solidFill>
                <a:latin typeface="Arial"/>
              </a:rPr>
              <a:t>(modern day </a:t>
            </a:r>
            <a:r>
              <a:rPr lang="en-US" sz="2500">
                <a:solidFill>
                  <a:srgbClr val="000000"/>
                </a:solidFill>
                <a:latin typeface="Arial Bold"/>
              </a:rPr>
              <a:t>Sierra Leone</a:t>
            </a:r>
            <a:r>
              <a:rPr lang="en-US" sz="2500">
                <a:solidFill>
                  <a:srgbClr val="000000"/>
                </a:solidFill>
                <a:latin typeface="Arial"/>
              </a:rPr>
              <a:t>).</a:t>
            </a:r>
          </a:p>
          <a:p>
            <a:pPr algn="l" marL="539754" indent="-269877" lvl="1">
              <a:lnSpc>
                <a:spcPts val="3500"/>
              </a:lnSpc>
              <a:buFont typeface="Arial"/>
              <a:buChar char="•"/>
            </a:pPr>
            <a:r>
              <a:rPr lang="en-US" sz="2500">
                <a:solidFill>
                  <a:srgbClr val="000000"/>
                </a:solidFill>
                <a:latin typeface="Arial"/>
              </a:rPr>
              <a:t>In 1487, </a:t>
            </a:r>
            <a:r>
              <a:rPr lang="en-US" sz="2500">
                <a:solidFill>
                  <a:srgbClr val="000000"/>
                </a:solidFill>
                <a:latin typeface="Arial Bold"/>
              </a:rPr>
              <a:t>Bartolomeu Dias</a:t>
            </a:r>
            <a:r>
              <a:rPr lang="en-US" sz="2500">
                <a:solidFill>
                  <a:srgbClr val="000000"/>
                </a:solidFill>
                <a:latin typeface="Arial"/>
              </a:rPr>
              <a:t> rounded the southern tip of Africa, </a:t>
            </a:r>
            <a:r>
              <a:rPr lang="en-US" sz="2500">
                <a:solidFill>
                  <a:srgbClr val="000000"/>
                </a:solidFill>
                <a:latin typeface="Arial Bold"/>
              </a:rPr>
              <a:t>the Cape of Good Hope</a:t>
            </a:r>
            <a:r>
              <a:rPr lang="en-US" sz="2500">
                <a:solidFill>
                  <a:srgbClr val="000000"/>
                </a:solidFill>
                <a:latin typeface="Arial"/>
              </a:rPr>
              <a:t>.</a:t>
            </a:r>
          </a:p>
          <a:p>
            <a:pPr algn="l" marL="539754" indent="-269877" lvl="1">
              <a:lnSpc>
                <a:spcPts val="3500"/>
              </a:lnSpc>
              <a:buFont typeface="Arial"/>
              <a:buChar char="•"/>
            </a:pPr>
            <a:r>
              <a:rPr lang="en-US" sz="2500">
                <a:solidFill>
                  <a:srgbClr val="000000"/>
                </a:solidFill>
                <a:latin typeface="Arial"/>
              </a:rPr>
              <a:t>1497 saw </a:t>
            </a:r>
            <a:r>
              <a:rPr lang="en-US" sz="2500">
                <a:solidFill>
                  <a:srgbClr val="000000"/>
                </a:solidFill>
                <a:latin typeface="Arial Bold"/>
              </a:rPr>
              <a:t>Vasco da Gama</a:t>
            </a:r>
            <a:r>
              <a:rPr lang="en-US" sz="2500">
                <a:solidFill>
                  <a:srgbClr val="000000"/>
                </a:solidFill>
                <a:latin typeface="Arial"/>
              </a:rPr>
              <a:t> continuing around the coast until he reached </a:t>
            </a:r>
            <a:r>
              <a:rPr lang="en-US" sz="2500">
                <a:solidFill>
                  <a:srgbClr val="000000"/>
                </a:solidFill>
                <a:latin typeface="Arial Bold"/>
              </a:rPr>
              <a:t>Calicut </a:t>
            </a:r>
            <a:r>
              <a:rPr lang="en-US" sz="2500">
                <a:solidFill>
                  <a:srgbClr val="000000"/>
                </a:solidFill>
                <a:latin typeface="Arial"/>
              </a:rPr>
              <a:t>in India – the round trip took two years.</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Nine: The Age of Exploration and Conquest</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809625"/>
            <a:ext cx="15609955" cy="1050920"/>
          </a:xfrm>
          <a:prstGeom prst="rect">
            <a:avLst/>
          </a:prstGeom>
        </p:spPr>
        <p:txBody>
          <a:bodyPr anchor="t" rtlCol="false" tIns="0" lIns="0" bIns="0" rIns="0">
            <a:spAutoFit/>
          </a:bodyPr>
          <a:lstStyle/>
          <a:p>
            <a:pPr algn="l">
              <a:lnSpc>
                <a:spcPts val="7700"/>
              </a:lnSpc>
            </a:pPr>
            <a:r>
              <a:rPr lang="en-US" sz="5500">
                <a:solidFill>
                  <a:srgbClr val="004AAD"/>
                </a:solidFill>
                <a:latin typeface="Arial Bold"/>
              </a:rPr>
              <a:t>Results of Portuguese Exploration</a:t>
            </a:r>
          </a:p>
        </p:txBody>
      </p:sp>
      <p:sp>
        <p:nvSpPr>
          <p:cNvPr name="TextBox 11" id="11"/>
          <p:cNvSpPr txBox="true"/>
          <p:nvPr/>
        </p:nvSpPr>
        <p:spPr>
          <a:xfrm rot="0">
            <a:off x="1028700" y="2120899"/>
            <a:ext cx="15609955" cy="43148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Da Gama proved that it was possible to successfully sail around Africa and reach India (and later China). </a:t>
            </a:r>
            <a:r>
              <a:rPr lang="en-US" sz="3000">
                <a:solidFill>
                  <a:srgbClr val="000000"/>
                </a:solidFill>
                <a:latin typeface="Arial"/>
              </a:rPr>
              <a:t>The results included:</a:t>
            </a:r>
          </a:p>
          <a:p>
            <a:pPr algn="l" marL="647702" indent="-323851" lvl="1">
              <a:lnSpc>
                <a:spcPts val="4200"/>
              </a:lnSpc>
              <a:buFont typeface="Arial"/>
              <a:buChar char="•"/>
            </a:pPr>
            <a:r>
              <a:rPr lang="en-US" sz="3000">
                <a:solidFill>
                  <a:srgbClr val="000000"/>
                </a:solidFill>
                <a:latin typeface="Arial"/>
              </a:rPr>
              <a:t>Trade made Portugal </a:t>
            </a:r>
            <a:r>
              <a:rPr lang="en-US" sz="3000">
                <a:solidFill>
                  <a:srgbClr val="000000"/>
                </a:solidFill>
                <a:latin typeface="Arial Bold"/>
              </a:rPr>
              <a:t>wealthy</a:t>
            </a:r>
            <a:r>
              <a:rPr lang="en-US" sz="3000">
                <a:solidFill>
                  <a:srgbClr val="000000"/>
                </a:solidFill>
                <a:latin typeface="Arial"/>
              </a:rPr>
              <a:t>.</a:t>
            </a:r>
          </a:p>
          <a:p>
            <a:pPr algn="l" marL="647702" indent="-323851" lvl="1">
              <a:lnSpc>
                <a:spcPts val="4200"/>
              </a:lnSpc>
              <a:buFont typeface="Arial"/>
              <a:buChar char="•"/>
            </a:pPr>
            <a:r>
              <a:rPr lang="en-US" sz="3000">
                <a:solidFill>
                  <a:srgbClr val="000000"/>
                </a:solidFill>
                <a:latin typeface="Arial"/>
              </a:rPr>
              <a:t>Portugal established a </a:t>
            </a:r>
            <a:r>
              <a:rPr lang="en-US" sz="3000">
                <a:solidFill>
                  <a:srgbClr val="000000"/>
                </a:solidFill>
                <a:latin typeface="Arial Bold"/>
              </a:rPr>
              <a:t>large empire in Africa and Asia </a:t>
            </a:r>
            <a:r>
              <a:rPr lang="en-US" sz="3000">
                <a:solidFill>
                  <a:srgbClr val="000000"/>
                </a:solidFill>
                <a:latin typeface="Arial"/>
              </a:rPr>
              <a:t>(existed up until 1910)</a:t>
            </a:r>
          </a:p>
          <a:p>
            <a:pPr algn="l" marL="647702" indent="-323851" lvl="1">
              <a:lnSpc>
                <a:spcPts val="4200"/>
              </a:lnSpc>
              <a:buFont typeface="Arial"/>
              <a:buChar char="•"/>
            </a:pPr>
            <a:r>
              <a:rPr lang="en-US" sz="3000">
                <a:solidFill>
                  <a:srgbClr val="000000"/>
                </a:solidFill>
                <a:latin typeface="Arial"/>
              </a:rPr>
              <a:t>Portugal gained </a:t>
            </a:r>
            <a:r>
              <a:rPr lang="en-US" sz="3000">
                <a:solidFill>
                  <a:srgbClr val="000000"/>
                </a:solidFill>
                <a:latin typeface="Arial Bold"/>
              </a:rPr>
              <a:t>control of the spice trade </a:t>
            </a:r>
            <a:r>
              <a:rPr lang="en-US" sz="3000">
                <a:solidFill>
                  <a:srgbClr val="000000"/>
                </a:solidFill>
                <a:latin typeface="Arial"/>
              </a:rPr>
              <a:t>by defeating various Arab and Muslim kingdoms</a:t>
            </a:r>
          </a:p>
          <a:p>
            <a:pPr algn="l" marL="647702" indent="-323851" lvl="1">
              <a:lnSpc>
                <a:spcPts val="4200"/>
              </a:lnSpc>
              <a:buFont typeface="Arial"/>
              <a:buChar char="•"/>
            </a:pPr>
            <a:r>
              <a:rPr lang="en-US" sz="3000">
                <a:solidFill>
                  <a:srgbClr val="000000"/>
                </a:solidFill>
                <a:latin typeface="Arial"/>
              </a:rPr>
              <a:t>Increased </a:t>
            </a:r>
            <a:r>
              <a:rPr lang="en-US" sz="3000">
                <a:solidFill>
                  <a:srgbClr val="000000"/>
                </a:solidFill>
                <a:latin typeface="Arial Bold"/>
              </a:rPr>
              <a:t>European spice imports</a:t>
            </a:r>
            <a:r>
              <a:rPr lang="en-US" sz="3000">
                <a:solidFill>
                  <a:srgbClr val="000000"/>
                </a:solidFill>
                <a:latin typeface="Arial"/>
              </a:rPr>
              <a:t>.</a:t>
            </a:r>
          </a:p>
          <a:p>
            <a:pPr algn="l" marL="647702" indent="-323851" lvl="1">
              <a:lnSpc>
                <a:spcPts val="4200"/>
              </a:lnSpc>
              <a:buFont typeface="Arial"/>
              <a:buChar char="•"/>
            </a:pPr>
            <a:r>
              <a:rPr lang="en-US" sz="3000">
                <a:solidFill>
                  <a:srgbClr val="000000"/>
                </a:solidFill>
                <a:latin typeface="Arial Bold"/>
              </a:rPr>
              <a:t>Other European rulers </a:t>
            </a:r>
            <a:r>
              <a:rPr lang="en-US" sz="3000">
                <a:solidFill>
                  <a:srgbClr val="000000"/>
                </a:solidFill>
                <a:latin typeface="Arial"/>
              </a:rPr>
              <a:t>copied Portugal by engaging in </a:t>
            </a:r>
            <a:r>
              <a:rPr lang="en-US" sz="3000">
                <a:solidFill>
                  <a:srgbClr val="000000"/>
                </a:solidFill>
                <a:latin typeface="Arial Bold"/>
              </a:rPr>
              <a:t>voyages of their own</a:t>
            </a:r>
            <a:r>
              <a:rPr lang="en-US" sz="3000">
                <a:solidFill>
                  <a:srgbClr val="000000"/>
                </a:solidFill>
                <a:latin typeface="Arial"/>
              </a:rPr>
              <a:t>.</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Nine: The Age of Exploration and Conquest</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3336570" y="0"/>
            <a:ext cx="11614861" cy="9725311"/>
          </a:xfrm>
          <a:custGeom>
            <a:avLst/>
            <a:gdLst/>
            <a:ahLst/>
            <a:cxnLst/>
            <a:rect r="r" b="b" t="t" l="l"/>
            <a:pathLst>
              <a:path h="9725311" w="11614861">
                <a:moveTo>
                  <a:pt x="0" y="0"/>
                </a:moveTo>
                <a:lnTo>
                  <a:pt x="11614860" y="0"/>
                </a:lnTo>
                <a:lnTo>
                  <a:pt x="11614860" y="9725311"/>
                </a:lnTo>
                <a:lnTo>
                  <a:pt x="0" y="9725311"/>
                </a:lnTo>
                <a:lnTo>
                  <a:pt x="0" y="0"/>
                </a:lnTo>
                <a:close/>
              </a:path>
            </a:pathLst>
          </a:custGeom>
          <a:blipFill>
            <a:blip r:embed="rId6"/>
            <a:stretch>
              <a:fillRect l="0" t="0" r="0" b="0"/>
            </a:stretch>
          </a:blipFill>
        </p:spPr>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2" id="12"/>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Nine: The Age of Exploration and Conquest</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1729863" y="0"/>
            <a:ext cx="14622535" cy="9725311"/>
          </a:xfrm>
          <a:custGeom>
            <a:avLst/>
            <a:gdLst/>
            <a:ahLst/>
            <a:cxnLst/>
            <a:rect r="r" b="b" t="t" l="l"/>
            <a:pathLst>
              <a:path h="9725311" w="14622535">
                <a:moveTo>
                  <a:pt x="0" y="0"/>
                </a:moveTo>
                <a:lnTo>
                  <a:pt x="14622535" y="0"/>
                </a:lnTo>
                <a:lnTo>
                  <a:pt x="14622535" y="9725311"/>
                </a:lnTo>
                <a:lnTo>
                  <a:pt x="0" y="9725311"/>
                </a:lnTo>
                <a:lnTo>
                  <a:pt x="0" y="0"/>
                </a:lnTo>
                <a:close/>
              </a:path>
            </a:pathLst>
          </a:custGeom>
          <a:blipFill>
            <a:blip r:embed="rId6"/>
            <a:stretch>
              <a:fillRect l="0" t="0" r="0" b="0"/>
            </a:stretch>
          </a:blipFill>
        </p:spPr>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2" id="12"/>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Nine: The Age of Exploration and Conquest</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1" id="11"/>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91, Artefact, 2nd Edition)</a:t>
            </a:r>
          </a:p>
        </p:txBody>
      </p:sp>
      <p:sp>
        <p:nvSpPr>
          <p:cNvPr name="TextBox 12" id="12"/>
          <p:cNvSpPr txBox="true"/>
          <p:nvPr/>
        </p:nvSpPr>
        <p:spPr>
          <a:xfrm rot="0">
            <a:off x="1028700" y="2120899"/>
            <a:ext cx="15609955" cy="21812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rPr>
              <a:t>Why were the earliest voyages of exploration begun by Portugal?</a:t>
            </a:r>
          </a:p>
          <a:p>
            <a:pPr algn="l" marL="647702" indent="-323851" lvl="1">
              <a:lnSpc>
                <a:spcPts val="4200"/>
              </a:lnSpc>
              <a:buAutoNum type="arabicPeriod" startAt="1"/>
            </a:pPr>
            <a:r>
              <a:rPr lang="en-US" sz="3000">
                <a:solidFill>
                  <a:srgbClr val="0DA33B"/>
                </a:solidFill>
                <a:latin typeface="Arial"/>
              </a:rPr>
              <a:t>What did Prince Henry do to support these voyages?</a:t>
            </a:r>
          </a:p>
          <a:p>
            <a:pPr algn="l" marL="647702" indent="-323851" lvl="1">
              <a:lnSpc>
                <a:spcPts val="4200"/>
              </a:lnSpc>
              <a:buAutoNum type="arabicPeriod" startAt="1"/>
            </a:pPr>
            <a:r>
              <a:rPr lang="en-US" sz="3000">
                <a:solidFill>
                  <a:srgbClr val="0DA33B"/>
                </a:solidFill>
                <a:latin typeface="Arial"/>
              </a:rPr>
              <a:t>What voyages did (a) Bartolomeu Dias and (b) Vasco da Gama undertake?</a:t>
            </a:r>
          </a:p>
          <a:p>
            <a:pPr algn="l" marL="647702" indent="-323851" lvl="1">
              <a:lnSpc>
                <a:spcPts val="4200"/>
              </a:lnSpc>
              <a:buAutoNum type="arabicPeriod" startAt="1"/>
            </a:pPr>
            <a:r>
              <a:rPr lang="en-US" sz="3000">
                <a:solidFill>
                  <a:srgbClr val="0DA33B"/>
                </a:solidFill>
                <a:latin typeface="Arial"/>
              </a:rPr>
              <a:t>What were the results of the Portuguese voyages of exploration?</a:t>
            </a:r>
          </a:p>
        </p:txBody>
      </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Nine: The Age of Exploration and Conquest</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1" id="11"/>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91, Artefact, 2nd Edition)</a:t>
            </a:r>
          </a:p>
        </p:txBody>
      </p:sp>
      <p:sp>
        <p:nvSpPr>
          <p:cNvPr name="TextBox 12" id="12"/>
          <p:cNvSpPr txBox="true"/>
          <p:nvPr/>
        </p:nvSpPr>
        <p:spPr>
          <a:xfrm rot="0">
            <a:off x="1028700" y="2120899"/>
            <a:ext cx="15609955" cy="59150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0000"/>
                </a:solidFill>
                <a:latin typeface="Arial"/>
              </a:rPr>
              <a:t>Portugal was ideally located on the edge of Europe and close to Africa. Its king wanted to find new trade routes that could make Portugal rich enough to protect itself from its more powerful neighbours, especially Spain.</a:t>
            </a:r>
          </a:p>
          <a:p>
            <a:pPr algn="l" marL="647702" indent="-323851" lvl="1">
              <a:lnSpc>
                <a:spcPts val="4200"/>
              </a:lnSpc>
              <a:buAutoNum type="arabicPeriod" startAt="1"/>
            </a:pPr>
            <a:r>
              <a:rPr lang="en-US" sz="3000">
                <a:solidFill>
                  <a:srgbClr val="000000"/>
                </a:solidFill>
                <a:latin typeface="Arial"/>
              </a:rPr>
              <a:t>He founded the school of navigation at Sagres to bring together cartographers, instrument-makers, astronomers and experienced sailors to advance knowledge and to perfect naval technology.</a:t>
            </a:r>
          </a:p>
          <a:p>
            <a:pPr algn="l" marL="647702" indent="-323851" lvl="1">
              <a:lnSpc>
                <a:spcPts val="4200"/>
              </a:lnSpc>
              <a:buAutoNum type="arabicPeriod" startAt="1"/>
            </a:pPr>
            <a:r>
              <a:rPr lang="en-US" sz="3000">
                <a:solidFill>
                  <a:srgbClr val="000000"/>
                </a:solidFill>
                <a:latin typeface="Arial"/>
              </a:rPr>
              <a:t>(a) Dias sailed around the southern tip of Africa (the Cape of Good Hope) in 1487; (b) da Gama sailed up the eastern African coast and then east to Calicut in India in 1497.</a:t>
            </a:r>
          </a:p>
          <a:p>
            <a:pPr algn="l" marL="647702" indent="-323851" lvl="1">
              <a:lnSpc>
                <a:spcPts val="4200"/>
              </a:lnSpc>
              <a:buAutoNum type="arabicPeriod" startAt="1"/>
            </a:pPr>
            <a:r>
              <a:rPr lang="en-US" sz="3000">
                <a:solidFill>
                  <a:srgbClr val="000000"/>
                </a:solidFill>
                <a:latin typeface="Arial"/>
              </a:rPr>
              <a:t>They established a large empire in Africa and Asia; controlled the spice trade by defeating Arab and Muslim kingdoms; Portugal became wealthy; other countries sought to follow Portugal’s example.</a:t>
            </a:r>
          </a:p>
        </p:txBody>
      </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Nine: The Age of Exploration and Conquest</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a:solidFill>
                  <a:srgbClr val="004AAD"/>
                </a:solidFill>
                <a:latin typeface="Arial Bold"/>
              </a:rPr>
              <a:t>The discovery of the 'New World'</a:t>
            </a:r>
          </a:p>
        </p:txBody>
      </p:sp>
      <p:sp>
        <p:nvSpPr>
          <p:cNvPr name="TextBox 11" id="11"/>
          <p:cNvSpPr txBox="true"/>
          <p:nvPr/>
        </p:nvSpPr>
        <p:spPr>
          <a:xfrm rot="0">
            <a:off x="1028700" y="2120899"/>
            <a:ext cx="15609955" cy="21812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Portugal’s neighbours and closest rival </a:t>
            </a:r>
            <a:r>
              <a:rPr lang="en-US" sz="3000">
                <a:solidFill>
                  <a:srgbClr val="000000"/>
                </a:solidFill>
                <a:latin typeface="Arial Bold"/>
              </a:rPr>
              <a:t>Spain</a:t>
            </a:r>
            <a:r>
              <a:rPr lang="en-US" sz="3000">
                <a:solidFill>
                  <a:srgbClr val="000000"/>
                </a:solidFill>
                <a:latin typeface="Arial"/>
              </a:rPr>
              <a:t> had to look west to the Atlantic Ocean for their own opportunities to expand their Empire. The most famous explorer of the Atlantic was </a:t>
            </a:r>
            <a:r>
              <a:rPr lang="en-US" sz="3000">
                <a:solidFill>
                  <a:srgbClr val="000000"/>
                </a:solidFill>
                <a:latin typeface="Arial Bold"/>
              </a:rPr>
              <a:t>Christopher</a:t>
            </a:r>
            <a:r>
              <a:rPr lang="en-US" sz="3000">
                <a:solidFill>
                  <a:srgbClr val="000000"/>
                </a:solidFill>
                <a:latin typeface="Arial"/>
              </a:rPr>
              <a:t> </a:t>
            </a:r>
            <a:r>
              <a:rPr lang="en-US" sz="3000">
                <a:solidFill>
                  <a:srgbClr val="000000"/>
                </a:solidFill>
                <a:latin typeface="Arial Bold"/>
              </a:rPr>
              <a:t>Columbus</a:t>
            </a:r>
            <a:r>
              <a:rPr lang="en-US" sz="3000">
                <a:solidFill>
                  <a:srgbClr val="000000"/>
                </a:solidFill>
                <a:latin typeface="Arial"/>
              </a:rPr>
              <a:t>, who reached the </a:t>
            </a:r>
            <a:r>
              <a:rPr lang="en-US" sz="3000">
                <a:solidFill>
                  <a:srgbClr val="000000"/>
                </a:solidFill>
                <a:latin typeface="Arial Bold"/>
              </a:rPr>
              <a:t>Americas</a:t>
            </a:r>
            <a:r>
              <a:rPr lang="en-US" sz="3000">
                <a:solidFill>
                  <a:srgbClr val="000000"/>
                </a:solidFill>
                <a:latin typeface="Arial"/>
              </a:rPr>
              <a:t> in 1492.</a:t>
            </a:r>
          </a:p>
          <a:p>
            <a:pPr algn="l">
              <a:lnSpc>
                <a:spcPts val="4200"/>
              </a:lnSpc>
            </a:pP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Nine: The Age of Exploration and Conquest</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C8E3FB"/>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1028700" y="1943099"/>
            <a:ext cx="5528397" cy="6857163"/>
          </a:xfrm>
          <a:custGeom>
            <a:avLst/>
            <a:gdLst/>
            <a:ahLst/>
            <a:cxnLst/>
            <a:rect r="r" b="b" t="t" l="l"/>
            <a:pathLst>
              <a:path h="6857163" w="5528397">
                <a:moveTo>
                  <a:pt x="0" y="0"/>
                </a:moveTo>
                <a:lnTo>
                  <a:pt x="5528397" y="0"/>
                </a:lnTo>
                <a:lnTo>
                  <a:pt x="5528397" y="6857163"/>
                </a:lnTo>
                <a:lnTo>
                  <a:pt x="0" y="6857163"/>
                </a:lnTo>
                <a:lnTo>
                  <a:pt x="0" y="0"/>
                </a:lnTo>
                <a:close/>
              </a:path>
            </a:pathLst>
          </a:custGeom>
          <a:blipFill>
            <a:blip r:embed="rId6"/>
            <a:stretch>
              <a:fillRect l="0" t="0" r="0" b="0"/>
            </a:stretch>
          </a:blipFill>
        </p:spPr>
      </p:sp>
      <p:sp>
        <p:nvSpPr>
          <p:cNvPr name="TextBox 11" id="11"/>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Christopher Columbus, 1451-1506</a:t>
            </a:r>
          </a:p>
        </p:txBody>
      </p:sp>
      <p:sp>
        <p:nvSpPr>
          <p:cNvPr name="TextBox 12" id="12"/>
          <p:cNvSpPr txBox="true"/>
          <p:nvPr/>
        </p:nvSpPr>
        <p:spPr>
          <a:xfrm rot="0">
            <a:off x="6899997" y="1866899"/>
            <a:ext cx="9817865" cy="8131176"/>
          </a:xfrm>
          <a:prstGeom prst="rect">
            <a:avLst/>
          </a:prstGeom>
        </p:spPr>
        <p:txBody>
          <a:bodyPr anchor="t" rtlCol="false" tIns="0" lIns="0" bIns="0" rIns="0">
            <a:spAutoFit/>
          </a:bodyPr>
          <a:lstStyle/>
          <a:p>
            <a:pPr algn="just">
              <a:lnSpc>
                <a:spcPts val="2799"/>
              </a:lnSpc>
            </a:pPr>
            <a:r>
              <a:rPr lang="en-US" sz="1999">
                <a:solidFill>
                  <a:srgbClr val="000000"/>
                </a:solidFill>
                <a:latin typeface="Arial"/>
              </a:rPr>
              <a:t>Christopher Columbus was born in Genoa, Italy in 1451. He was a merchant sailor and studied at Sagres. He was convinced that the best and quickest way to reach China was by sailing west across the Atlantic because of his study of the works of Marco Polo and Ptolemy, and studied a map by Toscanelli. This map led Columbus to believe that Cathay (China) and Cipangu (Japan) were only 4,500km west of Europe. There was just one issue; the map was wrong (by about 10,000km) and there was a very large continent in the way.</a:t>
            </a:r>
          </a:p>
          <a:p>
            <a:pPr algn="just">
              <a:lnSpc>
                <a:spcPts val="2799"/>
              </a:lnSpc>
            </a:pPr>
            <a:r>
              <a:rPr lang="en-US" sz="1999">
                <a:solidFill>
                  <a:srgbClr val="000000"/>
                </a:solidFill>
                <a:latin typeface="Arial"/>
              </a:rPr>
              <a:t>After many European rulers rejected his ideas, he convinced King Ferdinand and Queen Isabella of Spain. They gave him two caravels – the Nina and the Pinta – and a naos – the Santa Maria. On </a:t>
            </a:r>
            <a:r>
              <a:rPr lang="en-US" sz="1999">
                <a:solidFill>
                  <a:srgbClr val="000000"/>
                </a:solidFill>
                <a:latin typeface="Arial Bold"/>
              </a:rPr>
              <a:t>12th October 1492</a:t>
            </a:r>
            <a:r>
              <a:rPr lang="en-US" sz="1999">
                <a:solidFill>
                  <a:srgbClr val="000000"/>
                </a:solidFill>
                <a:latin typeface="Arial"/>
              </a:rPr>
              <a:t>, 69 days after they left Spain, land was sighted. Columbus named it </a:t>
            </a:r>
            <a:r>
              <a:rPr lang="en-US" sz="1999">
                <a:solidFill>
                  <a:srgbClr val="000000"/>
                </a:solidFill>
                <a:latin typeface="Arial Bold"/>
              </a:rPr>
              <a:t>San Salvador </a:t>
            </a:r>
            <a:r>
              <a:rPr lang="en-US" sz="1999">
                <a:solidFill>
                  <a:srgbClr val="000000"/>
                </a:solidFill>
                <a:latin typeface="Arial"/>
              </a:rPr>
              <a:t>and the inhabitants </a:t>
            </a:r>
            <a:r>
              <a:rPr lang="en-US" sz="1999">
                <a:solidFill>
                  <a:srgbClr val="000000"/>
                </a:solidFill>
                <a:latin typeface="Arial Bold"/>
              </a:rPr>
              <a:t>Indians</a:t>
            </a:r>
            <a:r>
              <a:rPr lang="en-US" sz="1999">
                <a:solidFill>
                  <a:srgbClr val="000000"/>
                </a:solidFill>
                <a:latin typeface="Arial"/>
              </a:rPr>
              <a:t> – because he was certain that he had reached India. This is why the Caribbean is still often called ‘</a:t>
            </a:r>
            <a:r>
              <a:rPr lang="en-US" sz="1999">
                <a:solidFill>
                  <a:srgbClr val="000000"/>
                </a:solidFill>
                <a:latin typeface="Arial Bold"/>
              </a:rPr>
              <a:t>the West Indies</a:t>
            </a:r>
            <a:r>
              <a:rPr lang="en-US" sz="1999">
                <a:solidFill>
                  <a:srgbClr val="000000"/>
                </a:solidFill>
                <a:latin typeface="Arial"/>
              </a:rPr>
              <a:t>’. Columbus had not discovered India but rather the American continent – often called ‘</a:t>
            </a:r>
            <a:r>
              <a:rPr lang="en-US" sz="1999">
                <a:solidFill>
                  <a:srgbClr val="000000"/>
                </a:solidFill>
                <a:latin typeface="Arial Bold"/>
              </a:rPr>
              <a:t>The New World</a:t>
            </a:r>
            <a:r>
              <a:rPr lang="en-US" sz="1999">
                <a:solidFill>
                  <a:srgbClr val="000000"/>
                </a:solidFill>
                <a:latin typeface="Arial"/>
              </a:rPr>
              <a:t>’ </a:t>
            </a:r>
          </a:p>
          <a:p>
            <a:pPr algn="just">
              <a:lnSpc>
                <a:spcPts val="2799"/>
              </a:lnSpc>
            </a:pPr>
            <a:r>
              <a:rPr lang="en-US" sz="1999">
                <a:solidFill>
                  <a:srgbClr val="000000"/>
                </a:solidFill>
                <a:latin typeface="Arial"/>
              </a:rPr>
              <a:t>He was given a hero’s welcome upon his return to Spain in early 1493. He presented Ferdinand and Isabella with some native peoples as </a:t>
            </a:r>
            <a:r>
              <a:rPr lang="en-US" sz="1999">
                <a:solidFill>
                  <a:srgbClr val="000000"/>
                </a:solidFill>
                <a:latin typeface="Arial Bold"/>
              </a:rPr>
              <a:t>slaves</a:t>
            </a:r>
            <a:r>
              <a:rPr lang="en-US" sz="1999">
                <a:solidFill>
                  <a:srgbClr val="000000"/>
                </a:solidFill>
                <a:latin typeface="Arial"/>
              </a:rPr>
              <a:t>, </a:t>
            </a:r>
            <a:r>
              <a:rPr lang="en-US" sz="1999">
                <a:solidFill>
                  <a:srgbClr val="000000"/>
                </a:solidFill>
                <a:latin typeface="Arial Bold"/>
              </a:rPr>
              <a:t>exotic fruits</a:t>
            </a:r>
            <a:r>
              <a:rPr lang="en-US" sz="1999">
                <a:solidFill>
                  <a:srgbClr val="000000"/>
                </a:solidFill>
                <a:latin typeface="Arial"/>
              </a:rPr>
              <a:t>, </a:t>
            </a:r>
            <a:r>
              <a:rPr lang="en-US" sz="1999">
                <a:solidFill>
                  <a:srgbClr val="000000"/>
                </a:solidFill>
                <a:latin typeface="Arial Bold"/>
              </a:rPr>
              <a:t>maize </a:t>
            </a:r>
            <a:r>
              <a:rPr lang="en-US" sz="1999">
                <a:solidFill>
                  <a:srgbClr val="000000"/>
                </a:solidFill>
                <a:latin typeface="Arial"/>
              </a:rPr>
              <a:t>(type of corn), </a:t>
            </a:r>
            <a:r>
              <a:rPr lang="en-US" sz="1999">
                <a:solidFill>
                  <a:srgbClr val="000000"/>
                </a:solidFill>
                <a:latin typeface="Arial Bold"/>
              </a:rPr>
              <a:t>parrots</a:t>
            </a:r>
            <a:r>
              <a:rPr lang="en-US" sz="1999">
                <a:solidFill>
                  <a:srgbClr val="000000"/>
                </a:solidFill>
                <a:latin typeface="Arial"/>
              </a:rPr>
              <a:t> and some </a:t>
            </a:r>
            <a:r>
              <a:rPr lang="en-US" sz="1999">
                <a:solidFill>
                  <a:srgbClr val="000000"/>
                </a:solidFill>
                <a:latin typeface="Arial Bold"/>
              </a:rPr>
              <a:t>gold</a:t>
            </a:r>
            <a:r>
              <a:rPr lang="en-US" sz="1999">
                <a:solidFill>
                  <a:srgbClr val="000000"/>
                </a:solidFill>
                <a:latin typeface="Arial"/>
              </a:rPr>
              <a:t>. They believed that he had found a sea route to Asia and appointed him governor of their new territory. Columbus returned to the New World three more times to </a:t>
            </a:r>
            <a:r>
              <a:rPr lang="en-US" sz="1999">
                <a:solidFill>
                  <a:srgbClr val="000000"/>
                </a:solidFill>
                <a:latin typeface="Arial Bold"/>
              </a:rPr>
              <a:t>continue his search for China</a:t>
            </a:r>
            <a:r>
              <a:rPr lang="en-US" sz="1999">
                <a:solidFill>
                  <a:srgbClr val="000000"/>
                </a:solidFill>
                <a:latin typeface="Arial"/>
              </a:rPr>
              <a:t>.</a:t>
            </a:r>
          </a:p>
          <a:p>
            <a:pPr algn="just">
              <a:lnSpc>
                <a:spcPts val="2799"/>
              </a:lnSpc>
            </a:pPr>
            <a:r>
              <a:rPr lang="en-US" sz="1999">
                <a:solidFill>
                  <a:srgbClr val="000000"/>
                </a:solidFill>
                <a:latin typeface="Arial"/>
              </a:rPr>
              <a:t>Columbus mistreated the natives people by </a:t>
            </a:r>
            <a:r>
              <a:rPr lang="en-US" sz="1999">
                <a:solidFill>
                  <a:srgbClr val="000000"/>
                </a:solidFill>
                <a:latin typeface="Arial Bold"/>
              </a:rPr>
              <a:t>selling</a:t>
            </a:r>
            <a:r>
              <a:rPr lang="en-US" sz="1999">
                <a:solidFill>
                  <a:srgbClr val="000000"/>
                </a:solidFill>
                <a:latin typeface="Arial"/>
              </a:rPr>
              <a:t> </a:t>
            </a:r>
            <a:r>
              <a:rPr lang="en-US" sz="1999">
                <a:solidFill>
                  <a:srgbClr val="000000"/>
                </a:solidFill>
                <a:latin typeface="Arial Bold"/>
              </a:rPr>
              <a:t>them</a:t>
            </a:r>
            <a:r>
              <a:rPr lang="en-US" sz="1999">
                <a:solidFill>
                  <a:srgbClr val="000000"/>
                </a:solidFill>
                <a:latin typeface="Arial"/>
              </a:rPr>
              <a:t> </a:t>
            </a:r>
            <a:r>
              <a:rPr lang="en-US" sz="1999">
                <a:solidFill>
                  <a:srgbClr val="000000"/>
                </a:solidFill>
                <a:latin typeface="Arial Bold"/>
              </a:rPr>
              <a:t>into</a:t>
            </a:r>
            <a:r>
              <a:rPr lang="en-US" sz="1999">
                <a:solidFill>
                  <a:srgbClr val="000000"/>
                </a:solidFill>
                <a:latin typeface="Arial"/>
              </a:rPr>
              <a:t> </a:t>
            </a:r>
            <a:r>
              <a:rPr lang="en-US" sz="1999">
                <a:solidFill>
                  <a:srgbClr val="000000"/>
                </a:solidFill>
                <a:latin typeface="Arial Bold"/>
              </a:rPr>
              <a:t>slavery</a:t>
            </a:r>
            <a:r>
              <a:rPr lang="en-US" sz="1999">
                <a:solidFill>
                  <a:srgbClr val="000000"/>
                </a:solidFill>
                <a:latin typeface="Arial"/>
              </a:rPr>
              <a:t>, </a:t>
            </a:r>
            <a:r>
              <a:rPr lang="en-US" sz="1999">
                <a:solidFill>
                  <a:srgbClr val="000000"/>
                </a:solidFill>
                <a:latin typeface="Arial Bold"/>
              </a:rPr>
              <a:t>torturing</a:t>
            </a:r>
            <a:r>
              <a:rPr lang="en-US" sz="1999">
                <a:solidFill>
                  <a:srgbClr val="000000"/>
                </a:solidFill>
                <a:latin typeface="Arial"/>
              </a:rPr>
              <a:t> </a:t>
            </a:r>
            <a:r>
              <a:rPr lang="en-US" sz="1999">
                <a:solidFill>
                  <a:srgbClr val="000000"/>
                </a:solidFill>
                <a:latin typeface="Arial Bold"/>
              </a:rPr>
              <a:t>them</a:t>
            </a:r>
            <a:r>
              <a:rPr lang="en-US" sz="1999">
                <a:solidFill>
                  <a:srgbClr val="000000"/>
                </a:solidFill>
                <a:latin typeface="Arial"/>
              </a:rPr>
              <a:t> and </a:t>
            </a:r>
            <a:r>
              <a:rPr lang="en-US" sz="1999">
                <a:solidFill>
                  <a:srgbClr val="000000"/>
                </a:solidFill>
                <a:latin typeface="Arial Bold"/>
              </a:rPr>
              <a:t>killing</a:t>
            </a:r>
            <a:r>
              <a:rPr lang="en-US" sz="1999">
                <a:solidFill>
                  <a:srgbClr val="000000"/>
                </a:solidFill>
                <a:latin typeface="Arial"/>
              </a:rPr>
              <a:t> </a:t>
            </a:r>
            <a:r>
              <a:rPr lang="en-US" sz="1999">
                <a:solidFill>
                  <a:srgbClr val="000000"/>
                </a:solidFill>
                <a:latin typeface="Arial Bold"/>
              </a:rPr>
              <a:t>them</a:t>
            </a:r>
            <a:r>
              <a:rPr lang="en-US" sz="1999">
                <a:solidFill>
                  <a:srgbClr val="000000"/>
                </a:solidFill>
                <a:latin typeface="Arial"/>
              </a:rPr>
              <a:t> when they would not tell him where the gold and riches were hidden.  Columbus died in 1506, a broken man who still insisted that he had found his way to the East.</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4" id="14"/>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Nine: The Age of Exploration and Conquest</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Learning Outcomes</a:t>
            </a:r>
          </a:p>
        </p:txBody>
      </p:sp>
      <p:sp>
        <p:nvSpPr>
          <p:cNvPr name="TextBox 7" id="7"/>
          <p:cNvSpPr txBox="true"/>
          <p:nvPr/>
        </p:nvSpPr>
        <p:spPr>
          <a:xfrm rot="0">
            <a:off x="1028700" y="2111374"/>
            <a:ext cx="15609955" cy="5447665"/>
          </a:xfrm>
          <a:prstGeom prst="rect">
            <a:avLst/>
          </a:prstGeom>
        </p:spPr>
        <p:txBody>
          <a:bodyPr anchor="t" rtlCol="false" tIns="0" lIns="0" bIns="0" rIns="0">
            <a:spAutoFit/>
          </a:bodyPr>
          <a:lstStyle/>
          <a:p>
            <a:pPr algn="l">
              <a:lnSpc>
                <a:spcPts val="4759"/>
              </a:lnSpc>
            </a:pPr>
            <a:r>
              <a:rPr lang="en-US" sz="3399">
                <a:solidFill>
                  <a:srgbClr val="000000"/>
                </a:solidFill>
                <a:latin typeface="Arial Bold"/>
              </a:rPr>
              <a:t>3.2 </a:t>
            </a:r>
            <a:r>
              <a:rPr lang="en-US" sz="3399">
                <a:solidFill>
                  <a:srgbClr val="004AAD"/>
                </a:solidFill>
                <a:latin typeface="Arial Bold"/>
              </a:rPr>
              <a:t>EVALUATE</a:t>
            </a:r>
            <a:r>
              <a:rPr lang="en-US" sz="3399">
                <a:solidFill>
                  <a:srgbClr val="004AAD"/>
                </a:solidFill>
                <a:latin typeface="Arial"/>
              </a:rPr>
              <a:t> </a:t>
            </a:r>
            <a:r>
              <a:rPr lang="en-US" sz="3399">
                <a:solidFill>
                  <a:srgbClr val="000000"/>
                </a:solidFill>
                <a:latin typeface="Arial"/>
              </a:rPr>
              <a:t>the impact of conquest and colonisation on people, with particular reference to Portuguese and Spanish exploration.</a:t>
            </a:r>
          </a:p>
          <a:p>
            <a:pPr algn="l">
              <a:lnSpc>
                <a:spcPts val="4759"/>
              </a:lnSpc>
            </a:pPr>
            <a:r>
              <a:rPr lang="en-US" sz="3399">
                <a:solidFill>
                  <a:srgbClr val="000000"/>
                </a:solidFill>
                <a:latin typeface="Arial Bold"/>
              </a:rPr>
              <a:t>3.11 </a:t>
            </a:r>
            <a:r>
              <a:rPr lang="en-US" sz="3399">
                <a:solidFill>
                  <a:srgbClr val="004AAD"/>
                </a:solidFill>
                <a:latin typeface="Arial Bold"/>
              </a:rPr>
              <a:t>EXPLORE</a:t>
            </a:r>
            <a:r>
              <a:rPr lang="en-US" sz="3399">
                <a:solidFill>
                  <a:srgbClr val="004AAD"/>
                </a:solidFill>
                <a:latin typeface="Arial"/>
              </a:rPr>
              <a:t> </a:t>
            </a:r>
            <a:r>
              <a:rPr lang="en-US" sz="3399">
                <a:solidFill>
                  <a:srgbClr val="000000"/>
                </a:solidFill>
                <a:latin typeface="Arial"/>
              </a:rPr>
              <a:t>the contribution of technological developments and innovation to historical change.</a:t>
            </a:r>
          </a:p>
          <a:p>
            <a:pPr algn="l">
              <a:lnSpc>
                <a:spcPts val="4759"/>
              </a:lnSpc>
            </a:pPr>
            <a:r>
              <a:rPr lang="en-US" sz="3399">
                <a:solidFill>
                  <a:srgbClr val="000000"/>
                </a:solidFill>
                <a:latin typeface="Arial Bold"/>
              </a:rPr>
              <a:t>1.2 </a:t>
            </a:r>
            <a:r>
              <a:rPr lang="en-US" sz="3399">
                <a:solidFill>
                  <a:srgbClr val="004AAD"/>
                </a:solidFill>
                <a:latin typeface="Arial Bold"/>
              </a:rPr>
              <a:t>CONSIDER</a:t>
            </a:r>
            <a:r>
              <a:rPr lang="en-US" sz="3399">
                <a:solidFill>
                  <a:srgbClr val="004AAD"/>
                </a:solidFill>
                <a:latin typeface="Arial"/>
              </a:rPr>
              <a:t> </a:t>
            </a:r>
            <a:r>
              <a:rPr lang="en-US" sz="3399">
                <a:solidFill>
                  <a:srgbClr val="000000"/>
                </a:solidFill>
                <a:latin typeface="Arial"/>
              </a:rPr>
              <a:t>contentious or controversial issues in history from more than one perspective and discuss the historical roots of a contentious or controversial issue or theme in the contemporary world</a:t>
            </a:r>
          </a:p>
          <a:p>
            <a:pPr algn="l">
              <a:lnSpc>
                <a:spcPts val="4759"/>
              </a:lnSpc>
            </a:pPr>
            <a:r>
              <a:rPr lang="en-US" sz="3399">
                <a:solidFill>
                  <a:srgbClr val="000000"/>
                </a:solidFill>
                <a:latin typeface="Arial Bold"/>
              </a:rPr>
              <a:t>1.7 </a:t>
            </a:r>
            <a:r>
              <a:rPr lang="en-US" sz="3399">
                <a:solidFill>
                  <a:srgbClr val="004AAD"/>
                </a:solidFill>
                <a:latin typeface="Arial Bold"/>
              </a:rPr>
              <a:t>DEVELOP </a:t>
            </a:r>
            <a:r>
              <a:rPr lang="en-US" sz="3399">
                <a:solidFill>
                  <a:srgbClr val="000000"/>
                </a:solidFill>
                <a:latin typeface="Arial"/>
              </a:rPr>
              <a:t>historical judgements based on evidence about personalities, issues and events in the past, showing awareness of historical significance.</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Nine: The Age of Exploration and Conquest</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FFC1C1"/>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C00000"/>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C00000"/>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C00000"/>
                  </a:solidFill>
                  <a:latin typeface="Arial"/>
                </a:rPr>
                <a:t>@MsDoorley</a:t>
              </a:r>
            </a:p>
          </p:txBody>
        </p:sp>
      </p:grpSp>
      <p:sp>
        <p:nvSpPr>
          <p:cNvPr name="Freeform 10" id="10"/>
          <p:cNvSpPr/>
          <p:nvPr/>
        </p:nvSpPr>
        <p:spPr>
          <a:xfrm flipH="false" flipV="false" rot="0">
            <a:off x="9566551" y="5283922"/>
            <a:ext cx="3098450" cy="4581811"/>
          </a:xfrm>
          <a:custGeom>
            <a:avLst/>
            <a:gdLst/>
            <a:ahLst/>
            <a:cxnLst/>
            <a:rect r="r" b="b" t="t" l="l"/>
            <a:pathLst>
              <a:path h="4581811" w="3098450">
                <a:moveTo>
                  <a:pt x="0" y="0"/>
                </a:moveTo>
                <a:lnTo>
                  <a:pt x="3098449" y="0"/>
                </a:lnTo>
                <a:lnTo>
                  <a:pt x="3098449" y="4581811"/>
                </a:lnTo>
                <a:lnTo>
                  <a:pt x="0" y="458181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5257072" y="5283922"/>
            <a:ext cx="3734176" cy="4581811"/>
          </a:xfrm>
          <a:custGeom>
            <a:avLst/>
            <a:gdLst/>
            <a:ahLst/>
            <a:cxnLst/>
            <a:rect r="r" b="b" t="t" l="l"/>
            <a:pathLst>
              <a:path h="4581811" w="3734176">
                <a:moveTo>
                  <a:pt x="0" y="0"/>
                </a:moveTo>
                <a:lnTo>
                  <a:pt x="3734176" y="0"/>
                </a:lnTo>
                <a:lnTo>
                  <a:pt x="3734176" y="4581811"/>
                </a:lnTo>
                <a:lnTo>
                  <a:pt x="0" y="458181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p:cNvSpPr/>
          <p:nvPr/>
        </p:nvSpPr>
        <p:spPr>
          <a:xfrm flipH="false" flipV="false" rot="0">
            <a:off x="12794414" y="5611369"/>
            <a:ext cx="4144846" cy="3787353"/>
          </a:xfrm>
          <a:custGeom>
            <a:avLst/>
            <a:gdLst/>
            <a:ahLst/>
            <a:cxnLst/>
            <a:rect r="r" b="b" t="t" l="l"/>
            <a:pathLst>
              <a:path h="3787353" w="4144846">
                <a:moveTo>
                  <a:pt x="0" y="0"/>
                </a:moveTo>
                <a:lnTo>
                  <a:pt x="4144846" y="0"/>
                </a:lnTo>
                <a:lnTo>
                  <a:pt x="4144846" y="3787353"/>
                </a:lnTo>
                <a:lnTo>
                  <a:pt x="0" y="378735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p:cNvSpPr/>
          <p:nvPr/>
        </p:nvSpPr>
        <p:spPr>
          <a:xfrm flipH="false" flipV="false" rot="0">
            <a:off x="1028700" y="5283922"/>
            <a:ext cx="3442085" cy="4581811"/>
          </a:xfrm>
          <a:custGeom>
            <a:avLst/>
            <a:gdLst/>
            <a:ahLst/>
            <a:cxnLst/>
            <a:rect r="r" b="b" t="t" l="l"/>
            <a:pathLst>
              <a:path h="4581811" w="3442085">
                <a:moveTo>
                  <a:pt x="0" y="0"/>
                </a:moveTo>
                <a:lnTo>
                  <a:pt x="3442085" y="0"/>
                </a:lnTo>
                <a:lnTo>
                  <a:pt x="3442085" y="4581811"/>
                </a:lnTo>
                <a:lnTo>
                  <a:pt x="0" y="4581811"/>
                </a:lnTo>
                <a:lnTo>
                  <a:pt x="0" y="0"/>
                </a:lnTo>
                <a:close/>
              </a:path>
            </a:pathLst>
          </a:custGeom>
          <a:blipFill>
            <a:blip r:embed="rId12"/>
            <a:stretch>
              <a:fillRect l="0" t="0" r="0" b="0"/>
            </a:stretch>
          </a:blipFill>
        </p:spPr>
      </p:sp>
      <p:sp>
        <p:nvSpPr>
          <p:cNvPr name="TextBox 14" id="14"/>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a:solidFill>
                  <a:srgbClr val="C00000"/>
                </a:solidFill>
                <a:latin typeface="Arial Bold"/>
              </a:rPr>
              <a:t>Reinterpreting the Past</a:t>
            </a:r>
          </a:p>
        </p:txBody>
      </p:sp>
      <p:sp>
        <p:nvSpPr>
          <p:cNvPr name="TextBox 15" id="15"/>
          <p:cNvSpPr txBox="true"/>
          <p:nvPr/>
        </p:nvSpPr>
        <p:spPr>
          <a:xfrm rot="0">
            <a:off x="1028700" y="1847849"/>
            <a:ext cx="15689162" cy="3098801"/>
          </a:xfrm>
          <a:prstGeom prst="rect">
            <a:avLst/>
          </a:prstGeom>
        </p:spPr>
        <p:txBody>
          <a:bodyPr anchor="t" rtlCol="false" tIns="0" lIns="0" bIns="0" rIns="0">
            <a:spAutoFit/>
          </a:bodyPr>
          <a:lstStyle/>
          <a:p>
            <a:pPr algn="just">
              <a:lnSpc>
                <a:spcPts val="3499"/>
              </a:lnSpc>
            </a:pPr>
            <a:r>
              <a:rPr lang="en-US" sz="2499">
                <a:solidFill>
                  <a:srgbClr val="000000"/>
                </a:solidFill>
                <a:latin typeface="Arial"/>
              </a:rPr>
              <a:t>Christopher Columbus did not prove that the Earth was round. Nor did most people in the 1400s believe that the Earth was flat. This story was invented by nineteenth-century US historians writing heroic accounts of the man who 'discovered' America. In fact, by the late Middle Ages and early Renaissance, belief in a round world was already widespread. This is due to observations made by scientists, philosophers and mathematicians as early as around 600 BC. Using calculations based on the sun's rise and fall, shadows and other physical properties of the planet, Greek scholars such as </a:t>
            </a:r>
            <a:r>
              <a:rPr lang="en-US" sz="2499">
                <a:solidFill>
                  <a:srgbClr val="000000"/>
                </a:solidFill>
                <a:latin typeface="Arial Bold"/>
              </a:rPr>
              <a:t>Pythagoras </a:t>
            </a:r>
            <a:r>
              <a:rPr lang="en-US" sz="2499">
                <a:solidFill>
                  <a:srgbClr val="000000"/>
                </a:solidFill>
                <a:latin typeface="Arial"/>
              </a:rPr>
              <a:t>and </a:t>
            </a:r>
            <a:r>
              <a:rPr lang="en-US" sz="2499">
                <a:solidFill>
                  <a:srgbClr val="000000"/>
                </a:solidFill>
                <a:latin typeface="Arial Bold"/>
              </a:rPr>
              <a:t>Aristotle </a:t>
            </a:r>
            <a:r>
              <a:rPr lang="en-US" sz="2499">
                <a:solidFill>
                  <a:srgbClr val="000000"/>
                </a:solidFill>
                <a:latin typeface="Arial"/>
              </a:rPr>
              <a:t>had determined that the planet is actually a sphere over 2,000 years before Columbus set sail.  </a:t>
            </a:r>
          </a:p>
        </p:txBody>
      </p:sp>
      <p:sp>
        <p:nvSpPr>
          <p:cNvPr name="TextBox 16" id="16"/>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7" id="17"/>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Nine: The Age of Exploration and Conquest</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752475"/>
            <a:ext cx="15609955" cy="1336671"/>
          </a:xfrm>
          <a:prstGeom prst="rect">
            <a:avLst/>
          </a:prstGeom>
        </p:spPr>
        <p:txBody>
          <a:bodyPr anchor="t" rtlCol="false" tIns="0" lIns="0" bIns="0" rIns="0">
            <a:spAutoFit/>
          </a:bodyPr>
          <a:lstStyle/>
          <a:p>
            <a:pPr algn="l">
              <a:lnSpc>
                <a:spcPts val="9800"/>
              </a:lnSpc>
            </a:pPr>
            <a:r>
              <a:rPr lang="en-US" sz="7000">
                <a:solidFill>
                  <a:srgbClr val="004AAD"/>
                </a:solidFill>
                <a:latin typeface="Arial Bold"/>
              </a:rPr>
              <a:t>Early colonisation of the New World</a:t>
            </a:r>
          </a:p>
        </p:txBody>
      </p:sp>
      <p:sp>
        <p:nvSpPr>
          <p:cNvPr name="TextBox 11" id="11"/>
          <p:cNvSpPr txBox="true"/>
          <p:nvPr/>
        </p:nvSpPr>
        <p:spPr>
          <a:xfrm rot="0">
            <a:off x="1028700" y="2120899"/>
            <a:ext cx="15609955" cy="59150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Soon after Columbus' successful voyage, Spanish settlers travelled to the islands of the Caribbean. They were attracted by the promises of riches that Columbus brought back with him. They enslaved the indigenous peoples and forced them to work in mines or on large sugar plantations. As more people came to the New World, it became increasingly clear that Columbus had not reached Asia at all, but an entirely different continent. </a:t>
            </a:r>
          </a:p>
          <a:p>
            <a:pPr algn="l">
              <a:lnSpc>
                <a:spcPts val="4200"/>
              </a:lnSpc>
            </a:pPr>
            <a:r>
              <a:rPr lang="en-US" sz="3000">
                <a:solidFill>
                  <a:srgbClr val="000000"/>
                </a:solidFill>
                <a:latin typeface="Arial"/>
              </a:rPr>
              <a:t>The indigenous population of the islands seized by the Spanish numbered at least hundreds of thousands, possibly millions - but by the mid-1490s, they had been practically wiped out. Disease, overwork, disruption of family life and the agricultural cycle rapidly killed a huge proportion of the indigenous population. When this occurred, the Spanish became worried about their source of slave labour and they began to import numbers of slaves from Africa to replace the indigenous population. </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Nine: The Age of Exploration and Conquest</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771525"/>
            <a:ext cx="15609955" cy="1244596"/>
          </a:xfrm>
          <a:prstGeom prst="rect">
            <a:avLst/>
          </a:prstGeom>
        </p:spPr>
        <p:txBody>
          <a:bodyPr anchor="t" rtlCol="false" tIns="0" lIns="0" bIns="0" rIns="0">
            <a:spAutoFit/>
          </a:bodyPr>
          <a:lstStyle/>
          <a:p>
            <a:pPr algn="l">
              <a:lnSpc>
                <a:spcPts val="9100"/>
              </a:lnSpc>
            </a:pPr>
            <a:r>
              <a:rPr lang="en-US" sz="6500">
                <a:solidFill>
                  <a:srgbClr val="004AAD"/>
                </a:solidFill>
                <a:latin typeface="Arial Bold"/>
              </a:rPr>
              <a:t>The age of exploration after Columbus</a:t>
            </a:r>
          </a:p>
        </p:txBody>
      </p:sp>
      <p:sp>
        <p:nvSpPr>
          <p:cNvPr name="TextBox 11" id="11"/>
          <p:cNvSpPr txBox="true"/>
          <p:nvPr/>
        </p:nvSpPr>
        <p:spPr>
          <a:xfrm rot="0">
            <a:off x="1028700" y="2120899"/>
            <a:ext cx="15609955" cy="53816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After Columbus had established settlements in the New World, many others followed him.</a:t>
            </a:r>
          </a:p>
          <a:p>
            <a:pPr algn="l">
              <a:lnSpc>
                <a:spcPts val="4200"/>
              </a:lnSpc>
            </a:pPr>
            <a:r>
              <a:rPr lang="en-US" sz="3000">
                <a:solidFill>
                  <a:srgbClr val="000000"/>
                </a:solidFill>
                <a:latin typeface="Arial"/>
              </a:rPr>
              <a:t>Explorers continued to explore the rest of the world for over 200 years.</a:t>
            </a:r>
          </a:p>
          <a:p>
            <a:pPr algn="l">
              <a:lnSpc>
                <a:spcPts val="4200"/>
              </a:lnSpc>
            </a:pPr>
            <a:r>
              <a:rPr lang="en-US" sz="3000">
                <a:solidFill>
                  <a:srgbClr val="000000"/>
                </a:solidFill>
                <a:latin typeface="Arial"/>
              </a:rPr>
              <a:t>Some of the most important were:</a:t>
            </a:r>
          </a:p>
          <a:p>
            <a:pPr algn="l" marL="647702" indent="-323851" lvl="1">
              <a:lnSpc>
                <a:spcPts val="4200"/>
              </a:lnSpc>
              <a:buFont typeface="Arial"/>
              <a:buChar char="•"/>
            </a:pPr>
            <a:r>
              <a:rPr lang="en-US" sz="3000">
                <a:solidFill>
                  <a:srgbClr val="000000"/>
                </a:solidFill>
                <a:latin typeface="Arial"/>
              </a:rPr>
              <a:t>1497: </a:t>
            </a:r>
            <a:r>
              <a:rPr lang="en-US" sz="3000">
                <a:solidFill>
                  <a:srgbClr val="000000"/>
                </a:solidFill>
                <a:latin typeface="Arial Bold"/>
              </a:rPr>
              <a:t>John Cabot </a:t>
            </a:r>
            <a:r>
              <a:rPr lang="en-US" sz="3000">
                <a:solidFill>
                  <a:srgbClr val="000000"/>
                </a:solidFill>
                <a:latin typeface="Arial"/>
              </a:rPr>
              <a:t>landed in Newfoundland, Canada and claimed it for the English king, </a:t>
            </a:r>
            <a:r>
              <a:rPr lang="en-US" sz="3000">
                <a:solidFill>
                  <a:srgbClr val="000000"/>
                </a:solidFill>
                <a:latin typeface="Arial Bold"/>
              </a:rPr>
              <a:t>Henry VII</a:t>
            </a:r>
            <a:r>
              <a:rPr lang="en-US" sz="3000">
                <a:solidFill>
                  <a:srgbClr val="000000"/>
                </a:solidFill>
                <a:latin typeface="Arial"/>
              </a:rPr>
              <a:t>.</a:t>
            </a:r>
          </a:p>
          <a:p>
            <a:pPr algn="l" marL="647702" indent="-323851" lvl="1">
              <a:lnSpc>
                <a:spcPts val="4200"/>
              </a:lnSpc>
              <a:buFont typeface="Arial"/>
              <a:buChar char="•"/>
            </a:pPr>
            <a:r>
              <a:rPr lang="en-US" sz="3000">
                <a:solidFill>
                  <a:srgbClr val="000000"/>
                </a:solidFill>
                <a:latin typeface="Arial"/>
              </a:rPr>
              <a:t>1519-1522: </a:t>
            </a:r>
            <a:r>
              <a:rPr lang="en-US" sz="3000">
                <a:solidFill>
                  <a:srgbClr val="000000"/>
                </a:solidFill>
                <a:latin typeface="Arial Bold"/>
              </a:rPr>
              <a:t>Ferdinand Magellan </a:t>
            </a:r>
            <a:r>
              <a:rPr lang="en-US" sz="3000">
                <a:solidFill>
                  <a:srgbClr val="000000"/>
                </a:solidFill>
                <a:latin typeface="Arial"/>
              </a:rPr>
              <a:t>led a fleet on a voyage to finally prove that the world was round by </a:t>
            </a:r>
            <a:r>
              <a:rPr lang="en-US" sz="3000">
                <a:solidFill>
                  <a:srgbClr val="000000"/>
                </a:solidFill>
                <a:latin typeface="Arial Bold"/>
              </a:rPr>
              <a:t>circumnavigating (sailing around) the globe</a:t>
            </a:r>
            <a:r>
              <a:rPr lang="en-US" sz="3000">
                <a:solidFill>
                  <a:srgbClr val="000000"/>
                </a:solidFill>
                <a:latin typeface="Arial"/>
              </a:rPr>
              <a:t>.</a:t>
            </a:r>
          </a:p>
          <a:p>
            <a:pPr algn="l" marL="647702" indent="-323851" lvl="1">
              <a:lnSpc>
                <a:spcPts val="4200"/>
              </a:lnSpc>
              <a:buFont typeface="Arial"/>
              <a:buChar char="•"/>
            </a:pPr>
            <a:r>
              <a:rPr lang="en-US" sz="3000">
                <a:solidFill>
                  <a:srgbClr val="000000"/>
                </a:solidFill>
                <a:latin typeface="Arial"/>
              </a:rPr>
              <a:t>1642: </a:t>
            </a:r>
            <a:r>
              <a:rPr lang="en-US" sz="3000">
                <a:solidFill>
                  <a:srgbClr val="000000"/>
                </a:solidFill>
                <a:latin typeface="Arial Bold"/>
              </a:rPr>
              <a:t>Abel Tasman</a:t>
            </a:r>
            <a:r>
              <a:rPr lang="en-US" sz="3000">
                <a:solidFill>
                  <a:srgbClr val="000000"/>
                </a:solidFill>
                <a:latin typeface="Arial"/>
              </a:rPr>
              <a:t> was the first European to find </a:t>
            </a:r>
            <a:r>
              <a:rPr lang="en-US" sz="3000">
                <a:solidFill>
                  <a:srgbClr val="000000"/>
                </a:solidFill>
                <a:latin typeface="Arial Bold"/>
              </a:rPr>
              <a:t>Tasmania</a:t>
            </a:r>
            <a:r>
              <a:rPr lang="en-US" sz="3000">
                <a:solidFill>
                  <a:srgbClr val="000000"/>
                </a:solidFill>
                <a:latin typeface="Arial"/>
              </a:rPr>
              <a:t>, south of Australia, and </a:t>
            </a:r>
            <a:r>
              <a:rPr lang="en-US" sz="3000">
                <a:solidFill>
                  <a:srgbClr val="000000"/>
                </a:solidFill>
                <a:latin typeface="Arial Bold"/>
              </a:rPr>
              <a:t>New Zealand</a:t>
            </a:r>
            <a:r>
              <a:rPr lang="en-US" sz="3000">
                <a:solidFill>
                  <a:srgbClr val="000000"/>
                </a:solidFill>
                <a:latin typeface="Arial"/>
              </a:rPr>
              <a:t>.</a:t>
            </a:r>
          </a:p>
          <a:p>
            <a:pPr algn="l">
              <a:lnSpc>
                <a:spcPts val="4200"/>
              </a:lnSpc>
            </a:pP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Nine: The Age of Exploration and Conquest</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1" id="11"/>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91, Artefact, 2nd Edition)</a:t>
            </a:r>
          </a:p>
        </p:txBody>
      </p:sp>
      <p:sp>
        <p:nvSpPr>
          <p:cNvPr name="TextBox 12" id="12"/>
          <p:cNvSpPr txBox="true"/>
          <p:nvPr/>
        </p:nvSpPr>
        <p:spPr>
          <a:xfrm rot="0">
            <a:off x="1028700" y="2120899"/>
            <a:ext cx="15609955" cy="16478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rPr>
              <a:t>Why did settlers travel to the New World?</a:t>
            </a:r>
          </a:p>
          <a:p>
            <a:pPr algn="l" marL="647702" indent="-323851" lvl="1">
              <a:lnSpc>
                <a:spcPts val="4200"/>
              </a:lnSpc>
              <a:buAutoNum type="arabicPeriod" startAt="1"/>
            </a:pPr>
            <a:r>
              <a:rPr lang="en-US" sz="3000">
                <a:solidFill>
                  <a:srgbClr val="0DA33B"/>
                </a:solidFill>
                <a:latin typeface="Arial"/>
              </a:rPr>
              <a:t>What effect did they have on the indigenous peoples of the Caribbean?</a:t>
            </a:r>
          </a:p>
          <a:p>
            <a:pPr algn="l" marL="647702" indent="-323851" lvl="1">
              <a:lnSpc>
                <a:spcPts val="4200"/>
              </a:lnSpc>
              <a:buAutoNum type="arabicPeriod" startAt="1"/>
            </a:pPr>
            <a:r>
              <a:rPr lang="en-US" sz="3000">
                <a:solidFill>
                  <a:srgbClr val="0DA33B"/>
                </a:solidFill>
                <a:latin typeface="Arial"/>
              </a:rPr>
              <a:t>Why were African slaves brought to the New World?</a:t>
            </a:r>
          </a:p>
        </p:txBody>
      </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Nine: The Age of Exploration and Conquest</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7" id="7"/>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8" id="8"/>
          <p:cNvSpPr txBox="true"/>
          <p:nvPr/>
        </p:nvSpPr>
        <p:spPr>
          <a:xfrm rot="0">
            <a:off x="0" y="3654734"/>
            <a:ext cx="18288000" cy="1235076"/>
          </a:xfrm>
          <a:prstGeom prst="rect">
            <a:avLst/>
          </a:prstGeom>
        </p:spPr>
        <p:txBody>
          <a:bodyPr anchor="t" rtlCol="false" tIns="0" lIns="0" bIns="0" rIns="0">
            <a:spAutoFit/>
          </a:bodyPr>
          <a:lstStyle/>
          <a:p>
            <a:pPr algn="ctr">
              <a:lnSpc>
                <a:spcPts val="9099"/>
              </a:lnSpc>
            </a:pPr>
            <a:r>
              <a:rPr lang="en-US" sz="6499" spc="292">
                <a:solidFill>
                  <a:srgbClr val="004AAD"/>
                </a:solidFill>
                <a:latin typeface="Arial Bold"/>
              </a:rPr>
              <a:t>9.4: THE CONQUEST OF THE NEW WORLD</a:t>
            </a:r>
          </a:p>
        </p:txBody>
      </p:sp>
      <p:sp>
        <p:nvSpPr>
          <p:cNvPr name="TextBox 9" id="9"/>
          <p:cNvSpPr txBox="true"/>
          <p:nvPr/>
        </p:nvSpPr>
        <p:spPr>
          <a:xfrm rot="0">
            <a:off x="0" y="3932547"/>
            <a:ext cx="18288000" cy="955675"/>
          </a:xfrm>
          <a:prstGeom prst="rect">
            <a:avLst/>
          </a:prstGeom>
        </p:spPr>
        <p:txBody>
          <a:bodyPr anchor="t" rtlCol="false" tIns="0" lIns="0" bIns="0" rIns="0">
            <a:spAutoFit/>
          </a:bodyPr>
          <a:lstStyle/>
          <a:p>
            <a:pPr algn="ctr">
              <a:lnSpc>
                <a:spcPts val="7474"/>
              </a:lnSpc>
            </a:pPr>
            <a:r>
              <a:rPr lang="en-US" sz="6499" spc="1949">
                <a:solidFill>
                  <a:srgbClr val="FFFFFF"/>
                </a:solidFill>
                <a:latin typeface="Daydream"/>
              </a:rPr>
              <a:t>9.4: the conquest of the new world</a:t>
            </a:r>
          </a:p>
        </p:txBody>
      </p:sp>
      <p:sp>
        <p:nvSpPr>
          <p:cNvPr name="TextBox 10" id="10"/>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9</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1400 to 1650</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grpSp>
        <p:nvGrpSpPr>
          <p:cNvPr name="Group 10" id="10"/>
          <p:cNvGrpSpPr/>
          <p:nvPr/>
        </p:nvGrpSpPr>
        <p:grpSpPr>
          <a:xfrm rot="0">
            <a:off x="1028700" y="6172200"/>
            <a:ext cx="15609955" cy="3086100"/>
            <a:chOff x="0" y="0"/>
            <a:chExt cx="4111264" cy="812800"/>
          </a:xfrm>
        </p:grpSpPr>
        <p:sp>
          <p:nvSpPr>
            <p:cNvPr name="Freeform 11" id="11"/>
            <p:cNvSpPr/>
            <p:nvPr/>
          </p:nvSpPr>
          <p:spPr>
            <a:xfrm flipH="false" flipV="false" rot="0">
              <a:off x="0" y="0"/>
              <a:ext cx="4111264" cy="812800"/>
            </a:xfrm>
            <a:custGeom>
              <a:avLst/>
              <a:gdLst/>
              <a:ahLst/>
              <a:cxnLst/>
              <a:rect r="r" b="b" t="t" l="l"/>
              <a:pathLst>
                <a:path h="812800" w="4111264">
                  <a:moveTo>
                    <a:pt x="0" y="0"/>
                  </a:moveTo>
                  <a:lnTo>
                    <a:pt x="4111264" y="0"/>
                  </a:lnTo>
                  <a:lnTo>
                    <a:pt x="4111264" y="812800"/>
                  </a:lnTo>
                  <a:lnTo>
                    <a:pt x="0" y="812800"/>
                  </a:lnTo>
                  <a:close/>
                </a:path>
              </a:pathLst>
            </a:custGeom>
            <a:solidFill>
              <a:srgbClr val="55C9FE"/>
            </a:solidFill>
            <a:ln w="38100" cap="sq">
              <a:solidFill>
                <a:srgbClr val="004AAD"/>
              </a:solidFill>
              <a:prstDash val="solid"/>
              <a:miter/>
            </a:ln>
          </p:spPr>
        </p:sp>
        <p:sp>
          <p:nvSpPr>
            <p:cNvPr name="TextBox 12" id="12"/>
            <p:cNvSpPr txBox="true"/>
            <p:nvPr/>
          </p:nvSpPr>
          <p:spPr>
            <a:xfrm>
              <a:off x="0" y="-104775"/>
              <a:ext cx="4111264" cy="917575"/>
            </a:xfrm>
            <a:prstGeom prst="rect">
              <a:avLst/>
            </a:prstGeom>
          </p:spPr>
          <p:txBody>
            <a:bodyPr anchor="ctr" rtlCol="false" tIns="50800" lIns="50800" bIns="50800" rIns="50800"/>
            <a:lstStyle/>
            <a:p>
              <a:pPr algn="ctr">
                <a:lnSpc>
                  <a:spcPts val="3500"/>
                </a:lnSpc>
              </a:pPr>
            </a:p>
          </p:txBody>
        </p:sp>
      </p:grpSp>
      <p:sp>
        <p:nvSpPr>
          <p:cNvPr name="Freeform 13" id="13"/>
          <p:cNvSpPr/>
          <p:nvPr/>
        </p:nvSpPr>
        <p:spPr>
          <a:xfrm flipH="false" flipV="false" rot="0">
            <a:off x="13469019" y="6276278"/>
            <a:ext cx="2990072" cy="2877944"/>
          </a:xfrm>
          <a:custGeom>
            <a:avLst/>
            <a:gdLst/>
            <a:ahLst/>
            <a:cxnLst/>
            <a:rect r="r" b="b" t="t" l="l"/>
            <a:pathLst>
              <a:path h="2877944" w="2990072">
                <a:moveTo>
                  <a:pt x="0" y="0"/>
                </a:moveTo>
                <a:lnTo>
                  <a:pt x="2990072" y="0"/>
                </a:lnTo>
                <a:lnTo>
                  <a:pt x="2990072" y="2877944"/>
                </a:lnTo>
                <a:lnTo>
                  <a:pt x="0" y="287794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4" id="14"/>
          <p:cNvSpPr txBox="true"/>
          <p:nvPr/>
        </p:nvSpPr>
        <p:spPr>
          <a:xfrm rot="0">
            <a:off x="1028700" y="771525"/>
            <a:ext cx="15609955" cy="1244596"/>
          </a:xfrm>
          <a:prstGeom prst="rect">
            <a:avLst/>
          </a:prstGeom>
        </p:spPr>
        <p:txBody>
          <a:bodyPr anchor="t" rtlCol="false" tIns="0" lIns="0" bIns="0" rIns="0">
            <a:spAutoFit/>
          </a:bodyPr>
          <a:lstStyle/>
          <a:p>
            <a:pPr algn="l">
              <a:lnSpc>
                <a:spcPts val="9100"/>
              </a:lnSpc>
            </a:pPr>
            <a:r>
              <a:rPr lang="en-US" sz="6500">
                <a:solidFill>
                  <a:srgbClr val="004AAD"/>
                </a:solidFill>
                <a:latin typeface="Arial Bold"/>
              </a:rPr>
              <a:t>The age of exploration after Columbus</a:t>
            </a:r>
          </a:p>
        </p:txBody>
      </p:sp>
      <p:sp>
        <p:nvSpPr>
          <p:cNvPr name="TextBox 15" id="15"/>
          <p:cNvSpPr txBox="true"/>
          <p:nvPr/>
        </p:nvSpPr>
        <p:spPr>
          <a:xfrm rot="0">
            <a:off x="1028700" y="2120899"/>
            <a:ext cx="15609955" cy="32480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Rumours of the wealth of the New World spread quickly around Europe. </a:t>
            </a:r>
            <a:r>
              <a:rPr lang="en-US" sz="3000">
                <a:solidFill>
                  <a:srgbClr val="000000"/>
                </a:solidFill>
                <a:latin typeface="Arial"/>
              </a:rPr>
              <a:t>Stories of entire cities made of gold, of untold riches that were simply waiting for Europeans to come and take them from the native peoples. These stories prompted men to travel across the sea looking for wealth and adventures. These men were known as </a:t>
            </a:r>
            <a:r>
              <a:rPr lang="en-US" sz="3000">
                <a:solidFill>
                  <a:srgbClr val="000000"/>
                </a:solidFill>
                <a:latin typeface="Arial Bold"/>
              </a:rPr>
              <a:t>conquistadors</a:t>
            </a:r>
            <a:r>
              <a:rPr lang="en-US" sz="3000">
                <a:solidFill>
                  <a:srgbClr val="000000"/>
                </a:solidFill>
                <a:latin typeface="Arial"/>
              </a:rPr>
              <a:t> (</a:t>
            </a:r>
            <a:r>
              <a:rPr lang="en-US" sz="3000">
                <a:solidFill>
                  <a:srgbClr val="000000"/>
                </a:solidFill>
                <a:latin typeface="Arial Bold"/>
              </a:rPr>
              <a:t>Spanish for ‘conqueror’</a:t>
            </a:r>
            <a:r>
              <a:rPr lang="en-US" sz="3000">
                <a:solidFill>
                  <a:srgbClr val="000000"/>
                </a:solidFill>
                <a:latin typeface="Arial"/>
              </a:rPr>
              <a:t>). These men would </a:t>
            </a:r>
            <a:r>
              <a:rPr lang="en-US" sz="3000">
                <a:solidFill>
                  <a:srgbClr val="000000"/>
                </a:solidFill>
                <a:latin typeface="Arial Bold"/>
              </a:rPr>
              <a:t>conquer</a:t>
            </a:r>
            <a:r>
              <a:rPr lang="en-US" sz="3000">
                <a:solidFill>
                  <a:srgbClr val="000000"/>
                </a:solidFill>
                <a:latin typeface="Arial"/>
              </a:rPr>
              <a:t> and </a:t>
            </a:r>
            <a:r>
              <a:rPr lang="en-US" sz="3000">
                <a:solidFill>
                  <a:srgbClr val="000000"/>
                </a:solidFill>
                <a:latin typeface="Arial Bold"/>
              </a:rPr>
              <a:t>eradicate</a:t>
            </a:r>
            <a:r>
              <a:rPr lang="en-US" sz="3000">
                <a:solidFill>
                  <a:srgbClr val="000000"/>
                </a:solidFill>
                <a:latin typeface="Arial"/>
              </a:rPr>
              <a:t> major native American civilisations such as </a:t>
            </a:r>
            <a:r>
              <a:rPr lang="en-US" sz="3000">
                <a:solidFill>
                  <a:srgbClr val="000000"/>
                </a:solidFill>
                <a:latin typeface="Arial Bold"/>
              </a:rPr>
              <a:t>the Aztecs</a:t>
            </a:r>
            <a:r>
              <a:rPr lang="en-US" sz="3000">
                <a:solidFill>
                  <a:srgbClr val="000000"/>
                </a:solidFill>
                <a:latin typeface="Arial"/>
              </a:rPr>
              <a:t> and </a:t>
            </a:r>
            <a:r>
              <a:rPr lang="en-US" sz="3000">
                <a:solidFill>
                  <a:srgbClr val="000000"/>
                </a:solidFill>
                <a:latin typeface="Arial Bold"/>
              </a:rPr>
              <a:t>the Incas</a:t>
            </a:r>
            <a:r>
              <a:rPr lang="en-US" sz="3000">
                <a:solidFill>
                  <a:srgbClr val="000000"/>
                </a:solidFill>
                <a:latin typeface="Arial"/>
              </a:rPr>
              <a:t>.</a:t>
            </a:r>
          </a:p>
        </p:txBody>
      </p:sp>
      <p:sp>
        <p:nvSpPr>
          <p:cNvPr name="TextBox 16" id="16"/>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7" id="17"/>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Nine: The Age of Exploration and Conquest</a:t>
            </a:r>
          </a:p>
        </p:txBody>
      </p:sp>
      <p:sp>
        <p:nvSpPr>
          <p:cNvPr name="TextBox 18" id="18"/>
          <p:cNvSpPr txBox="true"/>
          <p:nvPr/>
        </p:nvSpPr>
        <p:spPr>
          <a:xfrm rot="0">
            <a:off x="1236153" y="6546850"/>
            <a:ext cx="12232866" cy="2232024"/>
          </a:xfrm>
          <a:prstGeom prst="rect">
            <a:avLst/>
          </a:prstGeom>
        </p:spPr>
        <p:txBody>
          <a:bodyPr anchor="t" rtlCol="false" tIns="0" lIns="0" bIns="0" rIns="0">
            <a:spAutoFit/>
          </a:bodyPr>
          <a:lstStyle/>
          <a:p>
            <a:pPr algn="just">
              <a:lnSpc>
                <a:spcPts val="3500"/>
              </a:lnSpc>
            </a:pPr>
            <a:r>
              <a:rPr lang="en-US" sz="2500">
                <a:solidFill>
                  <a:srgbClr val="FFFFFF"/>
                </a:solidFill>
                <a:latin typeface="Arial"/>
              </a:rPr>
              <a:t>The cacao bean - from which we get chocolate - was sacred to the Aztecs, used only by the elite and in the most important rituals. The drink was very different to ours: bitter, heavily spiced and quite intoxicating! The Spanish brought the beans home, but didn't enjoy the taste: our chocolate is the result of their experiments with milk and sugar. The word 'chocolate' comes from the Aztecs 'xocoatl'.</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11987975" y="2244724"/>
            <a:ext cx="4650680" cy="6857163"/>
          </a:xfrm>
          <a:custGeom>
            <a:avLst/>
            <a:gdLst/>
            <a:ahLst/>
            <a:cxnLst/>
            <a:rect r="r" b="b" t="t" l="l"/>
            <a:pathLst>
              <a:path h="6857163" w="4650680">
                <a:moveTo>
                  <a:pt x="0" y="0"/>
                </a:moveTo>
                <a:lnTo>
                  <a:pt x="4650680" y="0"/>
                </a:lnTo>
                <a:lnTo>
                  <a:pt x="4650680" y="6857163"/>
                </a:lnTo>
                <a:lnTo>
                  <a:pt x="0" y="6857163"/>
                </a:lnTo>
                <a:lnTo>
                  <a:pt x="0" y="0"/>
                </a:lnTo>
                <a:close/>
              </a:path>
            </a:pathLst>
          </a:custGeom>
          <a:blipFill>
            <a:blip r:embed="rId6"/>
            <a:stretch>
              <a:fillRect l="0" t="0" r="0" b="0"/>
            </a:stretch>
          </a:blipFill>
        </p:spPr>
      </p:sp>
      <p:sp>
        <p:nvSpPr>
          <p:cNvPr name="TextBox 11" id="11"/>
          <p:cNvSpPr txBox="true"/>
          <p:nvPr/>
        </p:nvSpPr>
        <p:spPr>
          <a:xfrm rot="0">
            <a:off x="1028700" y="771525"/>
            <a:ext cx="15609955" cy="1244596"/>
          </a:xfrm>
          <a:prstGeom prst="rect">
            <a:avLst/>
          </a:prstGeom>
        </p:spPr>
        <p:txBody>
          <a:bodyPr anchor="t" rtlCol="false" tIns="0" lIns="0" bIns="0" rIns="0">
            <a:spAutoFit/>
          </a:bodyPr>
          <a:lstStyle/>
          <a:p>
            <a:pPr algn="l">
              <a:lnSpc>
                <a:spcPts val="9100"/>
              </a:lnSpc>
            </a:pPr>
            <a:r>
              <a:rPr lang="en-US" sz="6500">
                <a:solidFill>
                  <a:srgbClr val="004AAD"/>
                </a:solidFill>
                <a:latin typeface="Arial Bold"/>
              </a:rPr>
              <a:t>Conquering the Aztecs</a:t>
            </a:r>
          </a:p>
        </p:txBody>
      </p:sp>
      <p:sp>
        <p:nvSpPr>
          <p:cNvPr name="TextBox 12" id="12"/>
          <p:cNvSpPr txBox="true"/>
          <p:nvPr/>
        </p:nvSpPr>
        <p:spPr>
          <a:xfrm rot="0">
            <a:off x="1028700" y="2139949"/>
            <a:ext cx="10654475" cy="705167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The </a:t>
            </a:r>
            <a:r>
              <a:rPr lang="en-US" sz="2500">
                <a:solidFill>
                  <a:srgbClr val="000000"/>
                </a:solidFill>
                <a:latin typeface="Arial Bold"/>
              </a:rPr>
              <a:t>Aztecs</a:t>
            </a:r>
            <a:r>
              <a:rPr lang="en-US" sz="2500">
                <a:solidFill>
                  <a:srgbClr val="000000"/>
                </a:solidFill>
                <a:latin typeface="Arial"/>
              </a:rPr>
              <a:t> came from the south of modern-day Mexico. They conquered rival tribes and by 1420s their empire covered central Mexico. By 1519, there were around 489 cities in the Aztec empire. Its capital, </a:t>
            </a:r>
            <a:r>
              <a:rPr lang="en-US" sz="2500">
                <a:solidFill>
                  <a:srgbClr val="000000"/>
                </a:solidFill>
                <a:latin typeface="Arial Bold"/>
              </a:rPr>
              <a:t>Tenochtitlan </a:t>
            </a:r>
            <a:r>
              <a:rPr lang="en-US" sz="2500">
                <a:solidFill>
                  <a:srgbClr val="000000"/>
                </a:solidFill>
                <a:latin typeface="Arial"/>
              </a:rPr>
              <a:t>(</a:t>
            </a:r>
            <a:r>
              <a:rPr lang="en-US" sz="2500">
                <a:solidFill>
                  <a:srgbClr val="000000"/>
                </a:solidFill>
                <a:latin typeface="Arial Bold"/>
              </a:rPr>
              <a:t>tech-no-titch-lan</a:t>
            </a:r>
            <a:r>
              <a:rPr lang="en-US" sz="2500">
                <a:solidFill>
                  <a:srgbClr val="000000"/>
                </a:solidFill>
                <a:latin typeface="Arial"/>
              </a:rPr>
              <a:t>), was a city of over 250,000 people located on an island in the middle of a lake. Mexico City stands on the same spot today.</a:t>
            </a:r>
          </a:p>
          <a:p>
            <a:pPr algn="just">
              <a:lnSpc>
                <a:spcPts val="3500"/>
              </a:lnSpc>
            </a:pPr>
            <a:r>
              <a:rPr lang="en-US" sz="2500">
                <a:solidFill>
                  <a:srgbClr val="000000"/>
                </a:solidFill>
                <a:latin typeface="Arial"/>
              </a:rPr>
              <a:t>The Aztecs had </a:t>
            </a:r>
            <a:r>
              <a:rPr lang="en-US" sz="2500">
                <a:solidFill>
                  <a:srgbClr val="000000"/>
                </a:solidFill>
                <a:latin typeface="Arial Bold"/>
              </a:rPr>
              <a:t>a complex society</a:t>
            </a:r>
            <a:r>
              <a:rPr lang="en-US" sz="2500">
                <a:solidFill>
                  <a:srgbClr val="000000"/>
                </a:solidFill>
                <a:latin typeface="Arial"/>
              </a:rPr>
              <a:t>, with a king and priests at the top, but it was very different from European society or even that in China or Japan. They had </a:t>
            </a:r>
            <a:r>
              <a:rPr lang="en-US" sz="2500">
                <a:solidFill>
                  <a:srgbClr val="000000"/>
                </a:solidFill>
                <a:latin typeface="Arial Bold"/>
              </a:rPr>
              <a:t>no iron or steel</a:t>
            </a:r>
            <a:r>
              <a:rPr lang="en-US" sz="2500">
                <a:solidFill>
                  <a:srgbClr val="000000"/>
                </a:solidFill>
                <a:latin typeface="Arial"/>
              </a:rPr>
              <a:t>, so most weapons were made from wood, stone or copper. Nor were there horses, cattle, sheep, pigs or goats on the continent before the Europeans imported them. For meat, the Aztecs ate </a:t>
            </a:r>
            <a:r>
              <a:rPr lang="en-US" sz="2500">
                <a:solidFill>
                  <a:srgbClr val="000000"/>
                </a:solidFill>
                <a:latin typeface="Arial Bold"/>
              </a:rPr>
              <a:t>turkey</a:t>
            </a:r>
            <a:r>
              <a:rPr lang="en-US" sz="2500">
                <a:solidFill>
                  <a:srgbClr val="000000"/>
                </a:solidFill>
                <a:latin typeface="Arial"/>
              </a:rPr>
              <a:t>, </a:t>
            </a:r>
            <a:r>
              <a:rPr lang="en-US" sz="2500">
                <a:solidFill>
                  <a:srgbClr val="000000"/>
                </a:solidFill>
                <a:latin typeface="Arial Bold"/>
              </a:rPr>
              <a:t>dogs</a:t>
            </a:r>
            <a:r>
              <a:rPr lang="en-US" sz="2500">
                <a:solidFill>
                  <a:srgbClr val="000000"/>
                </a:solidFill>
                <a:latin typeface="Arial"/>
              </a:rPr>
              <a:t> and </a:t>
            </a:r>
            <a:r>
              <a:rPr lang="en-US" sz="2500">
                <a:solidFill>
                  <a:srgbClr val="000000"/>
                </a:solidFill>
                <a:latin typeface="Arial Bold"/>
              </a:rPr>
              <a:t>guinea pigs</a:t>
            </a:r>
            <a:r>
              <a:rPr lang="en-US" sz="2500">
                <a:solidFill>
                  <a:srgbClr val="000000"/>
                </a:solidFill>
                <a:latin typeface="Arial"/>
              </a:rPr>
              <a:t>.</a:t>
            </a:r>
          </a:p>
          <a:p>
            <a:pPr algn="just">
              <a:lnSpc>
                <a:spcPts val="3500"/>
              </a:lnSpc>
            </a:pPr>
            <a:r>
              <a:rPr lang="en-US" sz="2500">
                <a:solidFill>
                  <a:srgbClr val="000000"/>
                </a:solidFill>
                <a:latin typeface="Arial"/>
              </a:rPr>
              <a:t>The Aztecs were pagans, meaning they worshipped many gods. The most important was the sun god, </a:t>
            </a:r>
            <a:r>
              <a:rPr lang="en-US" sz="2500">
                <a:solidFill>
                  <a:srgbClr val="000000"/>
                </a:solidFill>
                <a:latin typeface="Arial Bold"/>
              </a:rPr>
              <a:t>Huitzilopochtli</a:t>
            </a:r>
            <a:r>
              <a:rPr lang="en-US" sz="2500">
                <a:solidFill>
                  <a:srgbClr val="000000"/>
                </a:solidFill>
                <a:latin typeface="Arial"/>
              </a:rPr>
              <a:t> (</a:t>
            </a:r>
            <a:r>
              <a:rPr lang="en-US" sz="2500">
                <a:solidFill>
                  <a:srgbClr val="000000"/>
                </a:solidFill>
                <a:latin typeface="Arial Bold"/>
              </a:rPr>
              <a:t>Wit-silo-pocht-li</a:t>
            </a:r>
            <a:r>
              <a:rPr lang="en-US" sz="2500">
                <a:solidFill>
                  <a:srgbClr val="000000"/>
                </a:solidFill>
                <a:latin typeface="Arial"/>
              </a:rPr>
              <a:t>). They believed that if he grew week the sun would not rise and the universe would end. In order to nourish him, they believed that human blood sacrifice was needed. </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4" id="14"/>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Nine: The Age of Exploration and Conquest</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3058223" y="0"/>
            <a:ext cx="12171555" cy="9725311"/>
          </a:xfrm>
          <a:custGeom>
            <a:avLst/>
            <a:gdLst/>
            <a:ahLst/>
            <a:cxnLst/>
            <a:rect r="r" b="b" t="t" l="l"/>
            <a:pathLst>
              <a:path h="9725311" w="12171555">
                <a:moveTo>
                  <a:pt x="0" y="0"/>
                </a:moveTo>
                <a:lnTo>
                  <a:pt x="12171554" y="0"/>
                </a:lnTo>
                <a:lnTo>
                  <a:pt x="12171554" y="9725311"/>
                </a:lnTo>
                <a:lnTo>
                  <a:pt x="0" y="9725311"/>
                </a:lnTo>
                <a:lnTo>
                  <a:pt x="0" y="0"/>
                </a:lnTo>
                <a:close/>
              </a:path>
            </a:pathLst>
          </a:custGeom>
          <a:blipFill>
            <a:blip r:embed="rId6"/>
            <a:stretch>
              <a:fillRect l="0" t="0" r="0" b="0"/>
            </a:stretch>
          </a:blipFill>
        </p:spPr>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2" id="12"/>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Nine: The Age of Exploration and Conquest</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803196" y="0"/>
            <a:ext cx="16018668" cy="9725311"/>
          </a:xfrm>
          <a:custGeom>
            <a:avLst/>
            <a:gdLst/>
            <a:ahLst/>
            <a:cxnLst/>
            <a:rect r="r" b="b" t="t" l="l"/>
            <a:pathLst>
              <a:path h="9725311" w="16018668">
                <a:moveTo>
                  <a:pt x="0" y="0"/>
                </a:moveTo>
                <a:lnTo>
                  <a:pt x="16018668" y="0"/>
                </a:lnTo>
                <a:lnTo>
                  <a:pt x="16018668" y="9725311"/>
                </a:lnTo>
                <a:lnTo>
                  <a:pt x="0" y="9725311"/>
                </a:lnTo>
                <a:lnTo>
                  <a:pt x="0" y="0"/>
                </a:lnTo>
                <a:close/>
              </a:path>
            </a:pathLst>
          </a:custGeom>
          <a:blipFill>
            <a:blip r:embed="rId6"/>
            <a:stretch>
              <a:fillRect l="0" t="0" r="0" b="0"/>
            </a:stretch>
          </a:blipFill>
        </p:spPr>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2" id="12"/>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Nine: The Age of Exploration and Conquest</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2326976" y="0"/>
            <a:ext cx="13634048" cy="9725311"/>
          </a:xfrm>
          <a:custGeom>
            <a:avLst/>
            <a:gdLst/>
            <a:ahLst/>
            <a:cxnLst/>
            <a:rect r="r" b="b" t="t" l="l"/>
            <a:pathLst>
              <a:path h="9725311" w="13634048">
                <a:moveTo>
                  <a:pt x="0" y="0"/>
                </a:moveTo>
                <a:lnTo>
                  <a:pt x="13634048" y="0"/>
                </a:lnTo>
                <a:lnTo>
                  <a:pt x="13634048" y="9725311"/>
                </a:lnTo>
                <a:lnTo>
                  <a:pt x="0" y="9725311"/>
                </a:lnTo>
                <a:lnTo>
                  <a:pt x="0" y="0"/>
                </a:lnTo>
                <a:close/>
              </a:path>
            </a:pathLst>
          </a:custGeom>
          <a:blipFill>
            <a:blip r:embed="rId6"/>
            <a:stretch>
              <a:fillRect l="-2362" t="-3767" r="-4971" b="-4074"/>
            </a:stretch>
          </a:blipFill>
        </p:spPr>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2" id="12"/>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Nine: The Age of Exploration and Conquest</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Introduction</a:t>
            </a:r>
          </a:p>
        </p:txBody>
      </p:sp>
      <p:sp>
        <p:nvSpPr>
          <p:cNvPr name="TextBox 7" id="7"/>
          <p:cNvSpPr txBox="true"/>
          <p:nvPr/>
        </p:nvSpPr>
        <p:spPr>
          <a:xfrm rot="0">
            <a:off x="1028700" y="2120899"/>
            <a:ext cx="15609955" cy="37814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In the fifteenth and sixteenth centuries, many European countries began to explore the wider world by sea, for various reasons. </a:t>
            </a:r>
            <a:r>
              <a:rPr lang="en-US" sz="3000">
                <a:solidFill>
                  <a:srgbClr val="000000"/>
                </a:solidFill>
                <a:latin typeface="Arial"/>
              </a:rPr>
              <a:t>New technology made long voyages possible for the first time. Thus began a period of several hundred years when Europeans first explored, then took over, much of the rest of the world.</a:t>
            </a:r>
          </a:p>
          <a:p>
            <a:pPr algn="l">
              <a:lnSpc>
                <a:spcPts val="4200"/>
              </a:lnSpc>
            </a:pPr>
            <a:r>
              <a:rPr lang="en-US" sz="3000">
                <a:solidFill>
                  <a:srgbClr val="000000"/>
                </a:solidFill>
                <a:latin typeface="Arial"/>
              </a:rPr>
              <a:t>In this chapter, we will focus on South America – how civilisations there were conquered and how this had a lasting impact on both sides of the Atlantic. </a:t>
            </a:r>
          </a:p>
          <a:p>
            <a:pPr algn="l">
              <a:lnSpc>
                <a:spcPts val="4200"/>
              </a:lnSpc>
            </a:pP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Nine: The Age of Exploration and Conquest</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bg>
      <p:bgPr>
        <a:solidFill>
          <a:srgbClr val="C8E3FB"/>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6899997" y="1847849"/>
            <a:ext cx="9817865" cy="8356601"/>
          </a:xfrm>
          <a:prstGeom prst="rect">
            <a:avLst/>
          </a:prstGeom>
        </p:spPr>
        <p:txBody>
          <a:bodyPr anchor="t" rtlCol="false" tIns="0" lIns="0" bIns="0" rIns="0">
            <a:spAutoFit/>
          </a:bodyPr>
          <a:lstStyle/>
          <a:p>
            <a:pPr algn="just">
              <a:lnSpc>
                <a:spcPts val="3499"/>
              </a:lnSpc>
            </a:pPr>
            <a:r>
              <a:rPr lang="en-US" sz="2499">
                <a:solidFill>
                  <a:srgbClr val="000000"/>
                </a:solidFill>
                <a:latin typeface="Arial"/>
              </a:rPr>
              <a:t>Hernán Cortés was born in Spain in 1485 and trained as a soldier. </a:t>
            </a:r>
            <a:r>
              <a:rPr lang="en-US" sz="2499">
                <a:solidFill>
                  <a:srgbClr val="000000"/>
                </a:solidFill>
                <a:latin typeface="Arial"/>
              </a:rPr>
              <a:t>He travelled to the New World and gained experience in the conquest of Cuba in 1511. He was ambitious and believed he could earn a fortune in the New World. Inspired by the tales of vast amounts of gold, he decided to attack the Aztecs.</a:t>
            </a:r>
          </a:p>
          <a:p>
            <a:pPr algn="just">
              <a:lnSpc>
                <a:spcPts val="3499"/>
              </a:lnSpc>
            </a:pPr>
            <a:r>
              <a:rPr lang="en-US" sz="2499">
                <a:solidFill>
                  <a:srgbClr val="000000"/>
                </a:solidFill>
                <a:latin typeface="Arial"/>
              </a:rPr>
              <a:t>In February 1519, Cortés landed with 11 ships, 500 soldiers and 13 horses. He had the ships burned to show his men there was no going back. He used a local tribe who had been conquered by the Aztecs to help him attack the Aztecs. Cortés was given a slave girl called </a:t>
            </a:r>
            <a:r>
              <a:rPr lang="en-US" sz="2499">
                <a:solidFill>
                  <a:srgbClr val="000000"/>
                </a:solidFill>
                <a:latin typeface="Arial Bold"/>
              </a:rPr>
              <a:t>Malinche</a:t>
            </a:r>
            <a:r>
              <a:rPr lang="en-US" sz="2499">
                <a:solidFill>
                  <a:srgbClr val="000000"/>
                </a:solidFill>
                <a:latin typeface="Arial"/>
              </a:rPr>
              <a:t> who spoke several local languages, quickly learning Spanish to act as his translator. She also bore him a son.</a:t>
            </a:r>
          </a:p>
          <a:p>
            <a:pPr algn="just">
              <a:lnSpc>
                <a:spcPts val="3499"/>
              </a:lnSpc>
            </a:pPr>
            <a:r>
              <a:rPr lang="en-US" sz="2499">
                <a:solidFill>
                  <a:srgbClr val="000000"/>
                </a:solidFill>
                <a:latin typeface="Arial"/>
              </a:rPr>
              <a:t>With his men and native troops, Cortés marched to </a:t>
            </a:r>
            <a:r>
              <a:rPr lang="en-US" sz="2499">
                <a:solidFill>
                  <a:srgbClr val="000000"/>
                </a:solidFill>
                <a:latin typeface="Arial Bold"/>
              </a:rPr>
              <a:t>Tenochtitlan</a:t>
            </a:r>
            <a:r>
              <a:rPr lang="en-US" sz="2499">
                <a:solidFill>
                  <a:srgbClr val="000000"/>
                </a:solidFill>
                <a:latin typeface="Arial"/>
              </a:rPr>
              <a:t>, where he was greeted by the Aztec king, </a:t>
            </a:r>
            <a:r>
              <a:rPr lang="en-US" sz="2499">
                <a:solidFill>
                  <a:srgbClr val="000000"/>
                </a:solidFill>
                <a:latin typeface="Arial Bold"/>
              </a:rPr>
              <a:t>Montezuma</a:t>
            </a:r>
            <a:r>
              <a:rPr lang="en-US" sz="2499">
                <a:solidFill>
                  <a:srgbClr val="000000"/>
                </a:solidFill>
                <a:latin typeface="Arial"/>
              </a:rPr>
              <a:t>. The Aztecs believed that one of their gods, </a:t>
            </a:r>
            <a:r>
              <a:rPr lang="en-US" sz="2499">
                <a:solidFill>
                  <a:srgbClr val="000000"/>
                </a:solidFill>
                <a:latin typeface="Arial Bold"/>
              </a:rPr>
              <a:t>Quetzalcoatl</a:t>
            </a:r>
            <a:r>
              <a:rPr lang="en-US" sz="2499">
                <a:solidFill>
                  <a:srgbClr val="000000"/>
                </a:solidFill>
                <a:latin typeface="Arial"/>
              </a:rPr>
              <a:t>, would one day return from over the sea. When Cortés arrived – with his pale skin, and feathered helmet, riding a strange beast – the Aztecs mistook him for his god and worshipped him. However, the Spaniards soon began to steal goal. When there were protests, the Spaniards captured Montezuma and tried to rule through him.</a:t>
            </a:r>
          </a:p>
        </p:txBody>
      </p:sp>
      <p:sp>
        <p:nvSpPr>
          <p:cNvPr name="Freeform 11" id="11"/>
          <p:cNvSpPr/>
          <p:nvPr/>
        </p:nvSpPr>
        <p:spPr>
          <a:xfrm flipH="false" flipV="false" rot="0">
            <a:off x="1028700" y="2011111"/>
            <a:ext cx="5652222" cy="6264778"/>
          </a:xfrm>
          <a:custGeom>
            <a:avLst/>
            <a:gdLst/>
            <a:ahLst/>
            <a:cxnLst/>
            <a:rect r="r" b="b" t="t" l="l"/>
            <a:pathLst>
              <a:path h="6264778" w="5652222">
                <a:moveTo>
                  <a:pt x="0" y="0"/>
                </a:moveTo>
                <a:lnTo>
                  <a:pt x="5652222" y="0"/>
                </a:lnTo>
                <a:lnTo>
                  <a:pt x="5652222" y="6264778"/>
                </a:lnTo>
                <a:lnTo>
                  <a:pt x="0" y="6264778"/>
                </a:lnTo>
                <a:lnTo>
                  <a:pt x="0" y="0"/>
                </a:lnTo>
                <a:close/>
              </a:path>
            </a:pathLst>
          </a:custGeom>
          <a:blipFill>
            <a:blip r:embed="rId6"/>
            <a:stretch>
              <a:fillRect l="0" t="0" r="0" b="0"/>
            </a:stretch>
          </a:blipFill>
        </p:spPr>
      </p:sp>
      <p:sp>
        <p:nvSpPr>
          <p:cNvPr name="TextBox 12" id="12"/>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Eight: The Renaissance</a:t>
            </a:r>
          </a:p>
        </p:txBody>
      </p:sp>
      <p:sp>
        <p:nvSpPr>
          <p:cNvPr name="TextBox 13" id="13"/>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Hernán Cortés, 1485-1547</a:t>
            </a:r>
          </a:p>
        </p:txBody>
      </p:sp>
      <p:sp>
        <p:nvSpPr>
          <p:cNvPr name="TextBox 14" id="14"/>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1" id="11"/>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95, Artefact, 2nd Edition)</a:t>
            </a:r>
          </a:p>
        </p:txBody>
      </p:sp>
      <p:sp>
        <p:nvSpPr>
          <p:cNvPr name="TextBox 12" id="12"/>
          <p:cNvSpPr txBox="true"/>
          <p:nvPr/>
        </p:nvSpPr>
        <p:spPr>
          <a:xfrm rot="0">
            <a:off x="1028700" y="2120899"/>
            <a:ext cx="15609955" cy="32480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rPr>
              <a:t>Give three examples of how Aztec and European society differed.</a:t>
            </a:r>
          </a:p>
          <a:p>
            <a:pPr algn="l" marL="647702" indent="-323851" lvl="1">
              <a:lnSpc>
                <a:spcPts val="4200"/>
              </a:lnSpc>
              <a:buAutoNum type="arabicPeriod" startAt="1"/>
            </a:pPr>
            <a:r>
              <a:rPr lang="en-US" sz="3000">
                <a:solidFill>
                  <a:srgbClr val="0DA33B"/>
                </a:solidFill>
                <a:latin typeface="Arial"/>
              </a:rPr>
              <a:t>Why did Cortés decide to attack the Aztecs?</a:t>
            </a:r>
          </a:p>
          <a:p>
            <a:pPr algn="l" marL="647702" indent="-323851" lvl="1">
              <a:lnSpc>
                <a:spcPts val="4200"/>
              </a:lnSpc>
              <a:buAutoNum type="arabicPeriod" startAt="1"/>
            </a:pPr>
            <a:r>
              <a:rPr lang="en-US" sz="3000">
                <a:solidFill>
                  <a:srgbClr val="0DA33B"/>
                </a:solidFill>
                <a:latin typeface="Arial"/>
              </a:rPr>
              <a:t>Why did he burn his ships upon landing?</a:t>
            </a:r>
          </a:p>
          <a:p>
            <a:pPr algn="l" marL="647702" indent="-323851" lvl="1">
              <a:lnSpc>
                <a:spcPts val="4200"/>
              </a:lnSpc>
              <a:buAutoNum type="arabicPeriod" startAt="1"/>
            </a:pPr>
            <a:r>
              <a:rPr lang="en-US" sz="3000">
                <a:solidFill>
                  <a:srgbClr val="0DA33B"/>
                </a:solidFill>
                <a:latin typeface="Arial"/>
              </a:rPr>
              <a:t>Who did the Aztecs believe Cortés was?</a:t>
            </a:r>
          </a:p>
          <a:p>
            <a:pPr algn="l" marL="647702" indent="-323851" lvl="1">
              <a:lnSpc>
                <a:spcPts val="4200"/>
              </a:lnSpc>
              <a:buAutoNum type="arabicPeriod" startAt="1"/>
            </a:pPr>
            <a:r>
              <a:rPr lang="en-US" sz="3000">
                <a:solidFill>
                  <a:srgbClr val="0DA33B"/>
                </a:solidFill>
                <a:latin typeface="Arial"/>
              </a:rPr>
              <a:t>Why did the Aztecs revolt against the Spaniards?</a:t>
            </a:r>
          </a:p>
          <a:p>
            <a:pPr algn="l" marL="647702" indent="-323851" lvl="1">
              <a:lnSpc>
                <a:spcPts val="4200"/>
              </a:lnSpc>
              <a:buAutoNum type="arabicPeriod" startAt="1"/>
            </a:pPr>
            <a:r>
              <a:rPr lang="en-US" sz="3000">
                <a:solidFill>
                  <a:srgbClr val="0DA33B"/>
                </a:solidFill>
                <a:latin typeface="Arial"/>
              </a:rPr>
              <a:t>How did Tenochtitlan eventually fall?</a:t>
            </a:r>
          </a:p>
        </p:txBody>
      </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Nine: The Age of Exploration and Conquest</a:t>
            </a: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1" id="11"/>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95, Artefact, 2nd Edition)</a:t>
            </a:r>
          </a:p>
        </p:txBody>
      </p:sp>
      <p:sp>
        <p:nvSpPr>
          <p:cNvPr name="TextBox 12" id="12"/>
          <p:cNvSpPr txBox="true"/>
          <p:nvPr/>
        </p:nvSpPr>
        <p:spPr>
          <a:xfrm rot="0">
            <a:off x="1028700" y="2120899"/>
            <a:ext cx="15609955" cy="48482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1.    In Aztec society, there was no iron or steel so they used wood and stone tools and weapons; no horses, cattle, sheep, pigs or goats; many gods; human blood sacrifice.</a:t>
            </a:r>
          </a:p>
          <a:p>
            <a:pPr algn="l">
              <a:lnSpc>
                <a:spcPts val="4200"/>
              </a:lnSpc>
            </a:pPr>
            <a:r>
              <a:rPr lang="en-US" sz="3000">
                <a:solidFill>
                  <a:srgbClr val="000000"/>
                </a:solidFill>
                <a:latin typeface="Arial"/>
              </a:rPr>
              <a:t>2.    He had heard rumours of their great wealth. </a:t>
            </a:r>
          </a:p>
          <a:p>
            <a:pPr algn="l">
              <a:lnSpc>
                <a:spcPts val="4200"/>
              </a:lnSpc>
            </a:pPr>
            <a:r>
              <a:rPr lang="en-US" sz="3000">
                <a:solidFill>
                  <a:srgbClr val="000000"/>
                </a:solidFill>
                <a:latin typeface="Arial"/>
              </a:rPr>
              <a:t>3.    To show his men that there was no going back. </a:t>
            </a:r>
          </a:p>
          <a:p>
            <a:pPr algn="l">
              <a:lnSpc>
                <a:spcPts val="4200"/>
              </a:lnSpc>
            </a:pPr>
            <a:r>
              <a:rPr lang="en-US" sz="3000">
                <a:solidFill>
                  <a:srgbClr val="000000"/>
                </a:solidFill>
                <a:latin typeface="Arial"/>
              </a:rPr>
              <a:t>4.    Their god, Quetzalcoatl, returned from across the sea as promised in their mythology. </a:t>
            </a:r>
          </a:p>
          <a:p>
            <a:pPr algn="l">
              <a:lnSpc>
                <a:spcPts val="4200"/>
              </a:lnSpc>
            </a:pPr>
            <a:r>
              <a:rPr lang="en-US" sz="3000">
                <a:solidFill>
                  <a:srgbClr val="000000"/>
                </a:solidFill>
                <a:latin typeface="Arial"/>
              </a:rPr>
              <a:t>5.    The Spaniards started to steal from the Aztecs and tried to rule through their king, Montezuma. </a:t>
            </a:r>
          </a:p>
          <a:p>
            <a:pPr algn="l">
              <a:lnSpc>
                <a:spcPts val="4200"/>
              </a:lnSpc>
            </a:pPr>
            <a:r>
              <a:rPr lang="en-US" sz="3000">
                <a:solidFill>
                  <a:srgbClr val="000000"/>
                </a:solidFill>
                <a:latin typeface="Arial"/>
              </a:rPr>
              <a:t>6.    Cortés laid siege to the city with a massive army and they built a small fleet to cross the lake and attack the island. </a:t>
            </a:r>
          </a:p>
        </p:txBody>
      </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Nine: The Age of Exploration and Conquest</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803196" y="0"/>
            <a:ext cx="16018668" cy="9725311"/>
          </a:xfrm>
          <a:custGeom>
            <a:avLst/>
            <a:gdLst/>
            <a:ahLst/>
            <a:cxnLst/>
            <a:rect r="r" b="b" t="t" l="l"/>
            <a:pathLst>
              <a:path h="9725311" w="16018668">
                <a:moveTo>
                  <a:pt x="0" y="0"/>
                </a:moveTo>
                <a:lnTo>
                  <a:pt x="16018668" y="0"/>
                </a:lnTo>
                <a:lnTo>
                  <a:pt x="16018668" y="9725311"/>
                </a:lnTo>
                <a:lnTo>
                  <a:pt x="0" y="9725311"/>
                </a:lnTo>
                <a:lnTo>
                  <a:pt x="0" y="0"/>
                </a:lnTo>
                <a:close/>
              </a:path>
            </a:pathLst>
          </a:custGeom>
          <a:blipFill>
            <a:blip r:embed="rId6"/>
            <a:stretch>
              <a:fillRect l="0" t="0" r="0" b="0"/>
            </a:stretch>
          </a:blipFill>
        </p:spPr>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2" id="12"/>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Nine: The Age of Exploration and Conquest</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grpSp>
        <p:nvGrpSpPr>
          <p:cNvPr name="Group 10" id="10"/>
          <p:cNvGrpSpPr/>
          <p:nvPr/>
        </p:nvGrpSpPr>
        <p:grpSpPr>
          <a:xfrm rot="0">
            <a:off x="1028700" y="6172200"/>
            <a:ext cx="15609955" cy="3086100"/>
            <a:chOff x="0" y="0"/>
            <a:chExt cx="4111264" cy="812800"/>
          </a:xfrm>
        </p:grpSpPr>
        <p:sp>
          <p:nvSpPr>
            <p:cNvPr name="Freeform 11" id="11"/>
            <p:cNvSpPr/>
            <p:nvPr/>
          </p:nvSpPr>
          <p:spPr>
            <a:xfrm flipH="false" flipV="false" rot="0">
              <a:off x="0" y="0"/>
              <a:ext cx="4111264" cy="812800"/>
            </a:xfrm>
            <a:custGeom>
              <a:avLst/>
              <a:gdLst/>
              <a:ahLst/>
              <a:cxnLst/>
              <a:rect r="r" b="b" t="t" l="l"/>
              <a:pathLst>
                <a:path h="812800" w="4111264">
                  <a:moveTo>
                    <a:pt x="0" y="0"/>
                  </a:moveTo>
                  <a:lnTo>
                    <a:pt x="4111264" y="0"/>
                  </a:lnTo>
                  <a:lnTo>
                    <a:pt x="4111264" y="812800"/>
                  </a:lnTo>
                  <a:lnTo>
                    <a:pt x="0" y="812800"/>
                  </a:lnTo>
                  <a:close/>
                </a:path>
              </a:pathLst>
            </a:custGeom>
            <a:solidFill>
              <a:srgbClr val="55C9FE"/>
            </a:solidFill>
            <a:ln w="38100" cap="sq">
              <a:solidFill>
                <a:srgbClr val="004AAD"/>
              </a:solidFill>
              <a:prstDash val="solid"/>
              <a:miter/>
            </a:ln>
          </p:spPr>
        </p:sp>
        <p:sp>
          <p:nvSpPr>
            <p:cNvPr name="TextBox 12" id="12"/>
            <p:cNvSpPr txBox="true"/>
            <p:nvPr/>
          </p:nvSpPr>
          <p:spPr>
            <a:xfrm>
              <a:off x="0" y="-104775"/>
              <a:ext cx="4111264" cy="917575"/>
            </a:xfrm>
            <a:prstGeom prst="rect">
              <a:avLst/>
            </a:prstGeom>
          </p:spPr>
          <p:txBody>
            <a:bodyPr anchor="ctr" rtlCol="false" tIns="50800" lIns="50800" bIns="50800" rIns="50800"/>
            <a:lstStyle/>
            <a:p>
              <a:pPr algn="ctr">
                <a:lnSpc>
                  <a:spcPts val="3500"/>
                </a:lnSpc>
              </a:pPr>
            </a:p>
          </p:txBody>
        </p:sp>
      </p:grpSp>
      <p:sp>
        <p:nvSpPr>
          <p:cNvPr name="Freeform 13" id="13"/>
          <p:cNvSpPr/>
          <p:nvPr/>
        </p:nvSpPr>
        <p:spPr>
          <a:xfrm flipH="false" flipV="false" rot="0">
            <a:off x="14666199" y="6235908"/>
            <a:ext cx="1972456" cy="2958684"/>
          </a:xfrm>
          <a:custGeom>
            <a:avLst/>
            <a:gdLst/>
            <a:ahLst/>
            <a:cxnLst/>
            <a:rect r="r" b="b" t="t" l="l"/>
            <a:pathLst>
              <a:path h="2958684" w="1972456">
                <a:moveTo>
                  <a:pt x="0" y="0"/>
                </a:moveTo>
                <a:lnTo>
                  <a:pt x="1972456" y="0"/>
                </a:lnTo>
                <a:lnTo>
                  <a:pt x="1972456" y="2958684"/>
                </a:lnTo>
                <a:lnTo>
                  <a:pt x="0" y="2958684"/>
                </a:lnTo>
                <a:lnTo>
                  <a:pt x="0" y="0"/>
                </a:lnTo>
                <a:close/>
              </a:path>
            </a:pathLst>
          </a:custGeom>
          <a:blipFill>
            <a:blip r:embed="rId6"/>
            <a:stretch>
              <a:fillRect l="0" t="0" r="0" b="0"/>
            </a:stretch>
          </a:blipFill>
        </p:spPr>
      </p:sp>
      <p:sp>
        <p:nvSpPr>
          <p:cNvPr name="TextBox 14" id="14"/>
          <p:cNvSpPr txBox="true"/>
          <p:nvPr/>
        </p:nvSpPr>
        <p:spPr>
          <a:xfrm rot="0">
            <a:off x="1028700" y="771525"/>
            <a:ext cx="15609955" cy="1244596"/>
          </a:xfrm>
          <a:prstGeom prst="rect">
            <a:avLst/>
          </a:prstGeom>
        </p:spPr>
        <p:txBody>
          <a:bodyPr anchor="t" rtlCol="false" tIns="0" lIns="0" bIns="0" rIns="0">
            <a:spAutoFit/>
          </a:bodyPr>
          <a:lstStyle/>
          <a:p>
            <a:pPr algn="l">
              <a:lnSpc>
                <a:spcPts val="9100"/>
              </a:lnSpc>
            </a:pPr>
            <a:r>
              <a:rPr lang="en-US" sz="6500">
                <a:solidFill>
                  <a:srgbClr val="004AAD"/>
                </a:solidFill>
                <a:latin typeface="Arial Bold"/>
              </a:rPr>
              <a:t>Conquering the Incas</a:t>
            </a:r>
          </a:p>
        </p:txBody>
      </p:sp>
      <p:sp>
        <p:nvSpPr>
          <p:cNvPr name="TextBox 15" id="15"/>
          <p:cNvSpPr txBox="true"/>
          <p:nvPr/>
        </p:nvSpPr>
        <p:spPr>
          <a:xfrm rot="0">
            <a:off x="1028700" y="2120899"/>
            <a:ext cx="15609955" cy="32480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To the south of the Aztecs lay an even more powerful and rich civilisation. </a:t>
            </a:r>
            <a:r>
              <a:rPr lang="en-US" sz="3000">
                <a:solidFill>
                  <a:srgbClr val="000000"/>
                </a:solidFill>
                <a:latin typeface="Arial"/>
              </a:rPr>
              <a:t>The </a:t>
            </a:r>
            <a:r>
              <a:rPr lang="en-US" sz="3000">
                <a:solidFill>
                  <a:srgbClr val="000000"/>
                </a:solidFill>
                <a:latin typeface="Arial Bold"/>
              </a:rPr>
              <a:t>Incas</a:t>
            </a:r>
            <a:r>
              <a:rPr lang="en-US" sz="3000">
                <a:solidFill>
                  <a:srgbClr val="000000"/>
                </a:solidFill>
                <a:latin typeface="Arial"/>
              </a:rPr>
              <a:t> controlled a huge amount of territory in the Andes mountains, along the western coast of South America. The Incan empire was ruled from its capital in </a:t>
            </a:r>
            <a:r>
              <a:rPr lang="en-US" sz="3000">
                <a:solidFill>
                  <a:srgbClr val="000000"/>
                </a:solidFill>
                <a:latin typeface="Arial Bold"/>
              </a:rPr>
              <a:t>Cusco</a:t>
            </a:r>
            <a:r>
              <a:rPr lang="en-US" sz="3000">
                <a:solidFill>
                  <a:srgbClr val="000000"/>
                </a:solidFill>
                <a:latin typeface="Arial"/>
              </a:rPr>
              <a:t> by a god-king.</a:t>
            </a:r>
          </a:p>
          <a:p>
            <a:pPr algn="just">
              <a:lnSpc>
                <a:spcPts val="4200"/>
              </a:lnSpc>
            </a:pPr>
            <a:r>
              <a:rPr lang="en-US" sz="3000">
                <a:solidFill>
                  <a:srgbClr val="000000"/>
                </a:solidFill>
                <a:latin typeface="Arial"/>
              </a:rPr>
              <a:t>The Incas were sophisticated </a:t>
            </a:r>
            <a:r>
              <a:rPr lang="en-US" sz="3000">
                <a:solidFill>
                  <a:srgbClr val="000000"/>
                </a:solidFill>
                <a:latin typeface="Arial Bold"/>
              </a:rPr>
              <a:t>engineers</a:t>
            </a:r>
            <a:r>
              <a:rPr lang="en-US" sz="3000">
                <a:solidFill>
                  <a:srgbClr val="000000"/>
                </a:solidFill>
                <a:latin typeface="Arial"/>
              </a:rPr>
              <a:t> </a:t>
            </a:r>
            <a:r>
              <a:rPr lang="en-US" sz="3000">
                <a:solidFill>
                  <a:srgbClr val="000000"/>
                </a:solidFill>
                <a:latin typeface="Arial Bold"/>
              </a:rPr>
              <a:t>and architects</a:t>
            </a:r>
            <a:r>
              <a:rPr lang="en-US" sz="3000">
                <a:solidFill>
                  <a:srgbClr val="000000"/>
                </a:solidFill>
                <a:latin typeface="Arial"/>
              </a:rPr>
              <a:t> and also very fine artists. They used no written script but kept records using a system of knotted string. Roads ran to every corner of their empire and they collected </a:t>
            </a:r>
            <a:r>
              <a:rPr lang="en-US" sz="3000">
                <a:solidFill>
                  <a:srgbClr val="000000"/>
                </a:solidFill>
                <a:latin typeface="Arial Bold"/>
              </a:rPr>
              <a:t>tribute</a:t>
            </a:r>
            <a:r>
              <a:rPr lang="en-US" sz="3000">
                <a:solidFill>
                  <a:srgbClr val="000000"/>
                </a:solidFill>
                <a:latin typeface="Arial"/>
              </a:rPr>
              <a:t> from their subjects. </a:t>
            </a:r>
          </a:p>
        </p:txBody>
      </p:sp>
      <p:sp>
        <p:nvSpPr>
          <p:cNvPr name="TextBox 16" id="16"/>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7" id="17"/>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Nine: The Age of Exploration and Conquest</a:t>
            </a:r>
          </a:p>
        </p:txBody>
      </p:sp>
      <p:sp>
        <p:nvSpPr>
          <p:cNvPr name="TextBox 18" id="18"/>
          <p:cNvSpPr txBox="true"/>
          <p:nvPr/>
        </p:nvSpPr>
        <p:spPr>
          <a:xfrm rot="0">
            <a:off x="1157187" y="7362825"/>
            <a:ext cx="13361430" cy="581025"/>
          </a:xfrm>
          <a:prstGeom prst="rect">
            <a:avLst/>
          </a:prstGeom>
        </p:spPr>
        <p:txBody>
          <a:bodyPr anchor="t" rtlCol="false" tIns="0" lIns="0" bIns="0" rIns="0">
            <a:spAutoFit/>
          </a:bodyPr>
          <a:lstStyle/>
          <a:p>
            <a:pPr algn="ctr">
              <a:lnSpc>
                <a:spcPts val="4200"/>
              </a:lnSpc>
            </a:pPr>
            <a:r>
              <a:rPr lang="en-US" sz="3000">
                <a:solidFill>
                  <a:srgbClr val="FFFFFF"/>
                </a:solidFill>
                <a:latin typeface="Arial"/>
              </a:rPr>
              <a:t>Disney’s </a:t>
            </a:r>
            <a:r>
              <a:rPr lang="en-US" sz="3000">
                <a:solidFill>
                  <a:srgbClr val="FFFFFF"/>
                </a:solidFill>
                <a:latin typeface="Arial Bold"/>
              </a:rPr>
              <a:t>Emperor’s New Groove </a:t>
            </a:r>
            <a:r>
              <a:rPr lang="en-US" sz="3000">
                <a:solidFill>
                  <a:srgbClr val="FFFFFF"/>
                </a:solidFill>
                <a:latin typeface="Arial"/>
              </a:rPr>
              <a:t>is loosely based on the Incan Empire. </a:t>
            </a: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bg>
      <p:bgPr>
        <a:solidFill>
          <a:srgbClr val="C8E3FB"/>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795262" y="1943099"/>
            <a:ext cx="5995273" cy="7710963"/>
          </a:xfrm>
          <a:custGeom>
            <a:avLst/>
            <a:gdLst/>
            <a:ahLst/>
            <a:cxnLst/>
            <a:rect r="r" b="b" t="t" l="l"/>
            <a:pathLst>
              <a:path h="7710963" w="5995273">
                <a:moveTo>
                  <a:pt x="0" y="0"/>
                </a:moveTo>
                <a:lnTo>
                  <a:pt x="5995273" y="0"/>
                </a:lnTo>
                <a:lnTo>
                  <a:pt x="5995273" y="7710963"/>
                </a:lnTo>
                <a:lnTo>
                  <a:pt x="0" y="7710963"/>
                </a:lnTo>
                <a:lnTo>
                  <a:pt x="0" y="0"/>
                </a:lnTo>
                <a:close/>
              </a:path>
            </a:pathLst>
          </a:custGeom>
          <a:blipFill>
            <a:blip r:embed="rId6"/>
            <a:stretch>
              <a:fillRect l="0" t="0" r="0" b="0"/>
            </a:stretch>
          </a:blipFill>
        </p:spPr>
      </p:sp>
      <p:sp>
        <p:nvSpPr>
          <p:cNvPr name="TextBox 11" id="11"/>
          <p:cNvSpPr txBox="true"/>
          <p:nvPr/>
        </p:nvSpPr>
        <p:spPr>
          <a:xfrm rot="0">
            <a:off x="6899997" y="1857374"/>
            <a:ext cx="9817865" cy="7840346"/>
          </a:xfrm>
          <a:prstGeom prst="rect">
            <a:avLst/>
          </a:prstGeom>
        </p:spPr>
        <p:txBody>
          <a:bodyPr anchor="t" rtlCol="false" tIns="0" lIns="0" bIns="0" rIns="0">
            <a:spAutoFit/>
          </a:bodyPr>
          <a:lstStyle/>
          <a:p>
            <a:pPr algn="just">
              <a:lnSpc>
                <a:spcPts val="3079"/>
              </a:lnSpc>
            </a:pPr>
            <a:r>
              <a:rPr lang="en-US" sz="2199">
                <a:solidFill>
                  <a:srgbClr val="000000"/>
                </a:solidFill>
                <a:latin typeface="Arial Bold"/>
              </a:rPr>
              <a:t>Francisco Pizarro</a:t>
            </a:r>
            <a:r>
              <a:rPr lang="en-US" sz="2199">
                <a:solidFill>
                  <a:srgbClr val="000000"/>
                </a:solidFill>
                <a:latin typeface="Arial"/>
              </a:rPr>
              <a:t> was born into poverty in Spain. He received no education and found his way to the New World by serving on a ship. There he found work as a soldier on missions to explore Central America. He gained a reputation for toughness and ruthless behaviour. He heard rumours of the great wealth of the Incas and was granted a commission by </a:t>
            </a:r>
            <a:r>
              <a:rPr lang="en-US" sz="2199">
                <a:solidFill>
                  <a:srgbClr val="000000"/>
                </a:solidFill>
                <a:latin typeface="Arial Bold"/>
              </a:rPr>
              <a:t>King Charles V of Spain </a:t>
            </a:r>
            <a:r>
              <a:rPr lang="en-US" sz="2199">
                <a:solidFill>
                  <a:srgbClr val="000000"/>
                </a:solidFill>
                <a:latin typeface="Arial"/>
              </a:rPr>
              <a:t>in 1528 to conquer them. He gathered a small army of 180 men and 27 horses and invaded the Incan Empire in 1532.</a:t>
            </a:r>
          </a:p>
          <a:p>
            <a:pPr algn="just">
              <a:lnSpc>
                <a:spcPts val="3079"/>
              </a:lnSpc>
            </a:pPr>
            <a:r>
              <a:rPr lang="en-US" sz="2199">
                <a:solidFill>
                  <a:srgbClr val="000000"/>
                </a:solidFill>
                <a:latin typeface="Arial"/>
              </a:rPr>
              <a:t>Pizarro met the Incan king, </a:t>
            </a:r>
            <a:r>
              <a:rPr lang="en-US" sz="2199">
                <a:solidFill>
                  <a:srgbClr val="000000"/>
                </a:solidFill>
                <a:latin typeface="Arial Bold"/>
              </a:rPr>
              <a:t>Atahualpa</a:t>
            </a:r>
            <a:r>
              <a:rPr lang="en-US" sz="2199">
                <a:solidFill>
                  <a:srgbClr val="000000"/>
                </a:solidFill>
                <a:latin typeface="Arial"/>
              </a:rPr>
              <a:t>, at the town of </a:t>
            </a:r>
            <a:r>
              <a:rPr lang="en-US" sz="2199">
                <a:solidFill>
                  <a:srgbClr val="000000"/>
                </a:solidFill>
                <a:latin typeface="Arial Bold"/>
              </a:rPr>
              <a:t>Cajamarca</a:t>
            </a:r>
            <a:r>
              <a:rPr lang="en-US" sz="2199">
                <a:solidFill>
                  <a:srgbClr val="000000"/>
                </a:solidFill>
                <a:latin typeface="Arial"/>
              </a:rPr>
              <a:t>. To give him the excuse to attack the Incas, Pizarro had a priest approach Atahualpa with a bible. The king threw it aside, allowing Pizarro to claim that it was an insult to the Christian faith and so Pizarro ordered his men to attack. Although vastly outnumbered by the Incas, the Spanish had superior weapons and easily outpowered their enemies before taking Atahualpa as their prisoner.</a:t>
            </a:r>
          </a:p>
          <a:p>
            <a:pPr algn="just">
              <a:lnSpc>
                <a:spcPts val="3079"/>
              </a:lnSpc>
            </a:pPr>
            <a:r>
              <a:rPr lang="en-US" sz="2199">
                <a:solidFill>
                  <a:srgbClr val="000000"/>
                </a:solidFill>
                <a:latin typeface="Arial"/>
              </a:rPr>
              <a:t>The Incas offered to fill a room with gold and silver in return for their king. Pizarro accepted the treasure but had the king executed anyway – this sent the empire into chaos as the king had left no heir. Pizarro defeated the remaining Incan armies at Cusco before declaring their empire the Spanish province of New Castile. He established a new capital city at Lima. Huge deposits of gold and silver were later found in the Andes, making Spain the wealthiest country in Europe.</a:t>
            </a:r>
          </a:p>
        </p:txBody>
      </p:sp>
      <p:sp>
        <p:nvSpPr>
          <p:cNvPr name="TextBox 12" id="12"/>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Eight: The Renaissance</a:t>
            </a:r>
          </a:p>
        </p:txBody>
      </p:sp>
      <p:sp>
        <p:nvSpPr>
          <p:cNvPr name="TextBox 13" id="13"/>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Francisco Pizarro, 1475-1541</a:t>
            </a:r>
          </a:p>
        </p:txBody>
      </p:sp>
      <p:sp>
        <p:nvSpPr>
          <p:cNvPr name="TextBox 14" id="14"/>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852138" y="0"/>
            <a:ext cx="15920784" cy="9725311"/>
          </a:xfrm>
          <a:custGeom>
            <a:avLst/>
            <a:gdLst/>
            <a:ahLst/>
            <a:cxnLst/>
            <a:rect r="r" b="b" t="t" l="l"/>
            <a:pathLst>
              <a:path h="9725311" w="15920784">
                <a:moveTo>
                  <a:pt x="0" y="0"/>
                </a:moveTo>
                <a:lnTo>
                  <a:pt x="15920784" y="0"/>
                </a:lnTo>
                <a:lnTo>
                  <a:pt x="15920784" y="9725311"/>
                </a:lnTo>
                <a:lnTo>
                  <a:pt x="0" y="9725311"/>
                </a:lnTo>
                <a:lnTo>
                  <a:pt x="0" y="0"/>
                </a:lnTo>
                <a:close/>
              </a:path>
            </a:pathLst>
          </a:custGeom>
          <a:blipFill>
            <a:blip r:embed="rId6"/>
            <a:stretch>
              <a:fillRect l="0" t="0" r="0" b="0"/>
            </a:stretch>
          </a:blipFill>
        </p:spPr>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2" id="12"/>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Nine: The Age of Exploration and Conquest</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1" id="11"/>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96, Artefact, 2nd Edition)</a:t>
            </a:r>
          </a:p>
        </p:txBody>
      </p:sp>
      <p:sp>
        <p:nvSpPr>
          <p:cNvPr name="TextBox 12" id="12"/>
          <p:cNvSpPr txBox="true"/>
          <p:nvPr/>
        </p:nvSpPr>
        <p:spPr>
          <a:xfrm rot="0">
            <a:off x="1028700" y="2120899"/>
            <a:ext cx="15609955" cy="21812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rPr>
              <a:t>Why did Pizarro want to attack the Incas?</a:t>
            </a:r>
          </a:p>
          <a:p>
            <a:pPr algn="l" marL="647702" indent="-323851" lvl="1">
              <a:lnSpc>
                <a:spcPts val="4200"/>
              </a:lnSpc>
              <a:buAutoNum type="arabicPeriod" startAt="1"/>
            </a:pPr>
            <a:r>
              <a:rPr lang="en-US" sz="3000">
                <a:solidFill>
                  <a:srgbClr val="0DA33B"/>
                </a:solidFill>
                <a:latin typeface="Arial"/>
              </a:rPr>
              <a:t>Describe what happened at Cajamarca.</a:t>
            </a:r>
          </a:p>
          <a:p>
            <a:pPr algn="l" marL="647702" indent="-323851" lvl="1">
              <a:lnSpc>
                <a:spcPts val="4200"/>
              </a:lnSpc>
              <a:buAutoNum type="arabicPeriod" startAt="1"/>
            </a:pPr>
            <a:r>
              <a:rPr lang="en-US" sz="3000">
                <a:solidFill>
                  <a:srgbClr val="0DA33B"/>
                </a:solidFill>
                <a:latin typeface="Arial"/>
              </a:rPr>
              <a:t>What did the Incas offer to do for the return of their King?</a:t>
            </a:r>
          </a:p>
          <a:p>
            <a:pPr algn="l" marL="647702" indent="-323851" lvl="1">
              <a:lnSpc>
                <a:spcPts val="4200"/>
              </a:lnSpc>
              <a:buAutoNum type="arabicPeriod" startAt="1"/>
            </a:pPr>
            <a:r>
              <a:rPr lang="en-US" sz="3000">
                <a:solidFill>
                  <a:srgbClr val="0DA33B"/>
                </a:solidFill>
                <a:latin typeface="Arial"/>
              </a:rPr>
              <a:t>Why was Pizarro able to defeat the Incas so easily?</a:t>
            </a:r>
          </a:p>
        </p:txBody>
      </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Nine: The Age of Exploration and Conquest</a:t>
            </a:r>
          </a:p>
        </p:txBody>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7" id="7"/>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8" id="8"/>
          <p:cNvSpPr txBox="true"/>
          <p:nvPr/>
        </p:nvSpPr>
        <p:spPr>
          <a:xfrm rot="0">
            <a:off x="0" y="3543610"/>
            <a:ext cx="18288000" cy="1419225"/>
          </a:xfrm>
          <a:prstGeom prst="rect">
            <a:avLst/>
          </a:prstGeom>
        </p:spPr>
        <p:txBody>
          <a:bodyPr anchor="t" rtlCol="false" tIns="0" lIns="0" bIns="0" rIns="0">
            <a:spAutoFit/>
          </a:bodyPr>
          <a:lstStyle/>
          <a:p>
            <a:pPr algn="ctr">
              <a:lnSpc>
                <a:spcPts val="10499"/>
              </a:lnSpc>
            </a:pPr>
            <a:r>
              <a:rPr lang="en-US" sz="7499" spc="337">
                <a:solidFill>
                  <a:srgbClr val="004AAD"/>
                </a:solidFill>
                <a:latin typeface="Arial Bold"/>
              </a:rPr>
              <a:t>9.5: THE IMPACT OF COLONISATION</a:t>
            </a:r>
          </a:p>
        </p:txBody>
      </p:sp>
      <p:sp>
        <p:nvSpPr>
          <p:cNvPr name="TextBox 9" id="9"/>
          <p:cNvSpPr txBox="true"/>
          <p:nvPr/>
        </p:nvSpPr>
        <p:spPr>
          <a:xfrm rot="0">
            <a:off x="0" y="3848410"/>
            <a:ext cx="18288000" cy="1114425"/>
          </a:xfrm>
          <a:prstGeom prst="rect">
            <a:avLst/>
          </a:prstGeom>
        </p:spPr>
        <p:txBody>
          <a:bodyPr anchor="t" rtlCol="false" tIns="0" lIns="0" bIns="0" rIns="0">
            <a:spAutoFit/>
          </a:bodyPr>
          <a:lstStyle/>
          <a:p>
            <a:pPr algn="ctr">
              <a:lnSpc>
                <a:spcPts val="8624"/>
              </a:lnSpc>
            </a:pPr>
            <a:r>
              <a:rPr lang="en-US" sz="7499" spc="2249">
                <a:solidFill>
                  <a:srgbClr val="FFFFFF"/>
                </a:solidFill>
                <a:latin typeface="Daydream"/>
              </a:rPr>
              <a:t>9.5: the impact of colonisation</a:t>
            </a:r>
          </a:p>
        </p:txBody>
      </p:sp>
      <p:sp>
        <p:nvSpPr>
          <p:cNvPr name="TextBox 10" id="10"/>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9</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1400 to 1650</a:t>
            </a:r>
          </a:p>
        </p:txBody>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The Impact of Colonisation</a:t>
            </a:r>
          </a:p>
        </p:txBody>
      </p:sp>
      <p:sp>
        <p:nvSpPr>
          <p:cNvPr name="TextBox 11" id="11"/>
          <p:cNvSpPr txBox="true"/>
          <p:nvPr/>
        </p:nvSpPr>
        <p:spPr>
          <a:xfrm rot="0">
            <a:off x="1028700" y="2120899"/>
            <a:ext cx="15609955" cy="3248025"/>
          </a:xfrm>
          <a:prstGeom prst="rect">
            <a:avLst/>
          </a:prstGeom>
        </p:spPr>
        <p:txBody>
          <a:bodyPr anchor="t" rtlCol="false" tIns="0" lIns="0" bIns="0" rIns="0">
            <a:spAutoFit/>
          </a:bodyPr>
          <a:lstStyle/>
          <a:p>
            <a:pPr algn="just">
              <a:lnSpc>
                <a:spcPts val="4200"/>
              </a:lnSpc>
            </a:pPr>
            <a:r>
              <a:rPr lang="en-US" sz="3000">
                <a:solidFill>
                  <a:srgbClr val="000000"/>
                </a:solidFill>
                <a:latin typeface="Arial Bold"/>
              </a:rPr>
              <a:t>Colonisation</a:t>
            </a:r>
            <a:r>
              <a:rPr lang="en-US" sz="3000">
                <a:solidFill>
                  <a:srgbClr val="000000"/>
                </a:solidFill>
                <a:latin typeface="Arial"/>
              </a:rPr>
              <a:t> is </a:t>
            </a:r>
            <a:r>
              <a:rPr lang="en-US" sz="3000" u="sng">
                <a:solidFill>
                  <a:srgbClr val="000000"/>
                </a:solidFill>
                <a:latin typeface="Arial"/>
              </a:rPr>
              <a:t>when a country takes over another territory and settles some of its own people there to control it</a:t>
            </a:r>
            <a:r>
              <a:rPr lang="en-US" sz="3000">
                <a:solidFill>
                  <a:srgbClr val="000000"/>
                </a:solidFill>
                <a:latin typeface="Arial"/>
              </a:rPr>
              <a:t>. After Europeans discovered lands in the Americas, Africa and Asia, they conquered these areas and set up colonies in each. This process of colonisation had a huge impact, both on the peoples native to those areas (the </a:t>
            </a:r>
            <a:r>
              <a:rPr lang="en-US" sz="3000">
                <a:solidFill>
                  <a:srgbClr val="000000"/>
                </a:solidFill>
                <a:latin typeface="Arial Bold"/>
              </a:rPr>
              <a:t>colonised</a:t>
            </a:r>
            <a:r>
              <a:rPr lang="en-US" sz="3000">
                <a:solidFill>
                  <a:srgbClr val="000000"/>
                </a:solidFill>
                <a:latin typeface="Arial"/>
              </a:rPr>
              <a:t>) and on the countries who did the colonising (the </a:t>
            </a:r>
            <a:r>
              <a:rPr lang="en-US" sz="3000">
                <a:solidFill>
                  <a:srgbClr val="000000"/>
                </a:solidFill>
                <a:latin typeface="Arial Bold"/>
              </a:rPr>
              <a:t>colonisers</a:t>
            </a:r>
            <a:r>
              <a:rPr lang="en-US" sz="3000">
                <a:solidFill>
                  <a:srgbClr val="000000"/>
                </a:solidFill>
                <a:latin typeface="Arial"/>
              </a:rPr>
              <a:t>). In the century after Columbus arrived in the Americas, about 250,000 people from Spain and Portugal settled in Latin America. </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Nine: The Age of Exploration and Conquest</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7" id="7"/>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8" id="8"/>
          <p:cNvSpPr txBox="true"/>
          <p:nvPr/>
        </p:nvSpPr>
        <p:spPr>
          <a:xfrm rot="0">
            <a:off x="0" y="3826185"/>
            <a:ext cx="18288000" cy="949325"/>
          </a:xfrm>
          <a:prstGeom prst="rect">
            <a:avLst/>
          </a:prstGeom>
        </p:spPr>
        <p:txBody>
          <a:bodyPr anchor="t" rtlCol="false" tIns="0" lIns="0" bIns="0" rIns="0">
            <a:spAutoFit/>
          </a:bodyPr>
          <a:lstStyle/>
          <a:p>
            <a:pPr algn="ctr">
              <a:lnSpc>
                <a:spcPts val="6999"/>
              </a:lnSpc>
            </a:pPr>
            <a:r>
              <a:rPr lang="en-US" sz="4999" spc="224">
                <a:solidFill>
                  <a:srgbClr val="004AAD"/>
                </a:solidFill>
                <a:latin typeface="Arial Bold"/>
              </a:rPr>
              <a:t>9.1: THE REASONS FOR EUROPEAN EXPLORATION</a:t>
            </a:r>
          </a:p>
        </p:txBody>
      </p:sp>
      <p:sp>
        <p:nvSpPr>
          <p:cNvPr name="TextBox 9" id="9"/>
          <p:cNvSpPr txBox="true"/>
          <p:nvPr/>
        </p:nvSpPr>
        <p:spPr>
          <a:xfrm rot="0">
            <a:off x="351801" y="4027797"/>
            <a:ext cx="17584398" cy="746125"/>
          </a:xfrm>
          <a:prstGeom prst="rect">
            <a:avLst/>
          </a:prstGeom>
        </p:spPr>
        <p:txBody>
          <a:bodyPr anchor="t" rtlCol="false" tIns="0" lIns="0" bIns="0" rIns="0">
            <a:spAutoFit/>
          </a:bodyPr>
          <a:lstStyle/>
          <a:p>
            <a:pPr algn="ctr">
              <a:lnSpc>
                <a:spcPts val="5750"/>
              </a:lnSpc>
            </a:pPr>
            <a:r>
              <a:rPr lang="en-US" sz="5000" spc="1500">
                <a:solidFill>
                  <a:srgbClr val="FFFFFF"/>
                </a:solidFill>
                <a:latin typeface="Daydream"/>
              </a:rPr>
              <a:t>9.1: the reasons for european exploration</a:t>
            </a:r>
          </a:p>
        </p:txBody>
      </p:sp>
      <p:sp>
        <p:nvSpPr>
          <p:cNvPr name="TextBox 10" id="10"/>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9</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1400 to 1650</a:t>
            </a:r>
          </a:p>
        </p:txBody>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809625"/>
            <a:ext cx="15609955" cy="1050920"/>
          </a:xfrm>
          <a:prstGeom prst="rect">
            <a:avLst/>
          </a:prstGeom>
        </p:spPr>
        <p:txBody>
          <a:bodyPr anchor="t" rtlCol="false" tIns="0" lIns="0" bIns="0" rIns="0">
            <a:spAutoFit/>
          </a:bodyPr>
          <a:lstStyle/>
          <a:p>
            <a:pPr algn="l">
              <a:lnSpc>
                <a:spcPts val="7700"/>
              </a:lnSpc>
            </a:pPr>
            <a:r>
              <a:rPr lang="en-US" sz="5500">
                <a:solidFill>
                  <a:srgbClr val="004AAD"/>
                </a:solidFill>
                <a:latin typeface="Arial Bold"/>
              </a:rPr>
              <a:t>The Impact of Colonisation on the New World</a:t>
            </a:r>
          </a:p>
        </p:txBody>
      </p:sp>
      <p:sp>
        <p:nvSpPr>
          <p:cNvPr name="TextBox 11" id="11"/>
          <p:cNvSpPr txBox="true"/>
          <p:nvPr/>
        </p:nvSpPr>
        <p:spPr>
          <a:xfrm rot="0">
            <a:off x="1028700" y="2139949"/>
            <a:ext cx="15609955" cy="6613524"/>
          </a:xfrm>
          <a:prstGeom prst="rect">
            <a:avLst/>
          </a:prstGeom>
        </p:spPr>
        <p:txBody>
          <a:bodyPr anchor="t" rtlCol="false" tIns="0" lIns="0" bIns="0" rIns="0">
            <a:spAutoFit/>
          </a:bodyPr>
          <a:lstStyle/>
          <a:p>
            <a:pPr algn="just" marL="539754" indent="-269877" lvl="1">
              <a:lnSpc>
                <a:spcPts val="3500"/>
              </a:lnSpc>
              <a:buAutoNum type="arabicPeriod" startAt="1"/>
            </a:pPr>
            <a:r>
              <a:rPr lang="en-US" sz="2500">
                <a:solidFill>
                  <a:srgbClr val="000000"/>
                </a:solidFill>
                <a:latin typeface="Arial Bold"/>
              </a:rPr>
              <a:t>The native population was decimated</a:t>
            </a:r>
            <a:r>
              <a:rPr lang="en-US" sz="2500">
                <a:solidFill>
                  <a:srgbClr val="000000"/>
                </a:solidFill>
                <a:latin typeface="Arial"/>
              </a:rPr>
              <a:t>: </a:t>
            </a:r>
            <a:r>
              <a:rPr lang="en-US" sz="2500">
                <a:solidFill>
                  <a:srgbClr val="000000"/>
                </a:solidFill>
                <a:latin typeface="Arial Bold"/>
              </a:rPr>
              <a:t>In 1519</a:t>
            </a:r>
            <a:r>
              <a:rPr lang="en-US" sz="2500">
                <a:solidFill>
                  <a:srgbClr val="000000"/>
                </a:solidFill>
                <a:latin typeface="Arial"/>
              </a:rPr>
              <a:t>, the native population was roughly </a:t>
            </a:r>
            <a:r>
              <a:rPr lang="en-US" sz="2500">
                <a:solidFill>
                  <a:srgbClr val="000000"/>
                </a:solidFill>
                <a:latin typeface="Arial Bold"/>
              </a:rPr>
              <a:t>25 million</a:t>
            </a:r>
            <a:r>
              <a:rPr lang="en-US" sz="2500">
                <a:solidFill>
                  <a:srgbClr val="000000"/>
                </a:solidFill>
                <a:latin typeface="Arial"/>
              </a:rPr>
              <a:t>. </a:t>
            </a:r>
            <a:r>
              <a:rPr lang="en-US" sz="2500">
                <a:solidFill>
                  <a:srgbClr val="000000"/>
                </a:solidFill>
                <a:latin typeface="Arial Bold"/>
              </a:rPr>
              <a:t>By 1605</a:t>
            </a:r>
            <a:r>
              <a:rPr lang="en-US" sz="2500">
                <a:solidFill>
                  <a:srgbClr val="000000"/>
                </a:solidFill>
                <a:latin typeface="Arial"/>
              </a:rPr>
              <a:t>, this had fallen to about </a:t>
            </a:r>
            <a:r>
              <a:rPr lang="en-US" sz="2500">
                <a:solidFill>
                  <a:srgbClr val="000000"/>
                </a:solidFill>
                <a:latin typeface="Arial Bold"/>
              </a:rPr>
              <a:t>3 million</a:t>
            </a:r>
            <a:r>
              <a:rPr lang="en-US" sz="2500">
                <a:solidFill>
                  <a:srgbClr val="000000"/>
                </a:solidFill>
                <a:latin typeface="Arial"/>
              </a:rPr>
              <a:t>. Violence and mistreatment was partly to blame. The main cause was disease (</a:t>
            </a:r>
            <a:r>
              <a:rPr lang="en-US" sz="2500">
                <a:solidFill>
                  <a:srgbClr val="000000"/>
                </a:solidFill>
                <a:latin typeface="Arial Bold"/>
              </a:rPr>
              <a:t>90% died because of disease</a:t>
            </a:r>
            <a:r>
              <a:rPr lang="en-US" sz="2500">
                <a:solidFill>
                  <a:srgbClr val="000000"/>
                </a:solidFill>
                <a:latin typeface="Arial"/>
              </a:rPr>
              <a:t>). Europeans introduced epidemic diseases such as </a:t>
            </a:r>
            <a:r>
              <a:rPr lang="en-US" sz="2500">
                <a:solidFill>
                  <a:srgbClr val="000000"/>
                </a:solidFill>
                <a:latin typeface="Arial Bold"/>
              </a:rPr>
              <a:t>smallpox</a:t>
            </a:r>
            <a:r>
              <a:rPr lang="en-US" sz="2500">
                <a:solidFill>
                  <a:srgbClr val="000000"/>
                </a:solidFill>
                <a:latin typeface="Arial"/>
              </a:rPr>
              <a:t>, </a:t>
            </a:r>
            <a:r>
              <a:rPr lang="en-US" sz="2500">
                <a:solidFill>
                  <a:srgbClr val="000000"/>
                </a:solidFill>
                <a:latin typeface="Arial Bold"/>
              </a:rPr>
              <a:t>measles</a:t>
            </a:r>
            <a:r>
              <a:rPr lang="en-US" sz="2500">
                <a:solidFill>
                  <a:srgbClr val="000000"/>
                </a:solidFill>
                <a:latin typeface="Arial"/>
              </a:rPr>
              <a:t> and </a:t>
            </a:r>
            <a:r>
              <a:rPr lang="en-US" sz="2500">
                <a:solidFill>
                  <a:srgbClr val="000000"/>
                </a:solidFill>
                <a:latin typeface="Arial Bold"/>
              </a:rPr>
              <a:t>influenza</a:t>
            </a:r>
            <a:r>
              <a:rPr lang="en-US" sz="2500">
                <a:solidFill>
                  <a:srgbClr val="000000"/>
                </a:solidFill>
                <a:latin typeface="Arial"/>
              </a:rPr>
              <a:t> to the New World. Unlike Europeans, the Americans had no immune system to these diseases. </a:t>
            </a:r>
          </a:p>
          <a:p>
            <a:pPr algn="just" marL="539754" indent="-269877" lvl="1">
              <a:lnSpc>
                <a:spcPts val="3500"/>
              </a:lnSpc>
              <a:buAutoNum type="arabicPeriod" startAt="1"/>
            </a:pPr>
            <a:r>
              <a:rPr lang="en-US" sz="2500">
                <a:solidFill>
                  <a:srgbClr val="000000"/>
                </a:solidFill>
                <a:latin typeface="Arial Bold"/>
              </a:rPr>
              <a:t>The destruction of cultures</a:t>
            </a:r>
            <a:r>
              <a:rPr lang="en-US" sz="2500">
                <a:solidFill>
                  <a:srgbClr val="000000"/>
                </a:solidFill>
                <a:latin typeface="Arial"/>
              </a:rPr>
              <a:t>: The decline of native population led to the loss of old and advanced civilisations. As Spanish and Portuguese became the languages of the ruling classes, native languages and customs were wiped out. </a:t>
            </a:r>
          </a:p>
          <a:p>
            <a:pPr algn="just" marL="539754" indent="-269877" lvl="1">
              <a:lnSpc>
                <a:spcPts val="3500"/>
              </a:lnSpc>
              <a:buAutoNum type="arabicPeriod" startAt="1"/>
            </a:pPr>
            <a:r>
              <a:rPr lang="en-US" sz="2500">
                <a:solidFill>
                  <a:srgbClr val="000000"/>
                </a:solidFill>
                <a:latin typeface="Arial Bold"/>
              </a:rPr>
              <a:t>The spread of Christianity</a:t>
            </a:r>
            <a:r>
              <a:rPr lang="en-US" sz="2500">
                <a:solidFill>
                  <a:srgbClr val="000000"/>
                </a:solidFill>
                <a:latin typeface="Arial"/>
              </a:rPr>
              <a:t>: Priests, especially the </a:t>
            </a:r>
            <a:r>
              <a:rPr lang="en-US" sz="2500">
                <a:solidFill>
                  <a:srgbClr val="000000"/>
                </a:solidFill>
                <a:latin typeface="Arial Bold"/>
              </a:rPr>
              <a:t>Jesuits</a:t>
            </a:r>
            <a:r>
              <a:rPr lang="en-US" sz="2500">
                <a:solidFill>
                  <a:srgbClr val="000000"/>
                </a:solidFill>
                <a:latin typeface="Arial"/>
              </a:rPr>
              <a:t>, set up the Catholic Church in the New World.  While the old gods were still worshipped in private, the local populations were severely punished if they were discovered. </a:t>
            </a:r>
          </a:p>
          <a:p>
            <a:pPr algn="just" marL="539754" indent="-269877" lvl="1">
              <a:lnSpc>
                <a:spcPts val="3500"/>
              </a:lnSpc>
              <a:buAutoNum type="arabicPeriod" startAt="1"/>
            </a:pPr>
            <a:r>
              <a:rPr lang="en-US" sz="2500">
                <a:solidFill>
                  <a:srgbClr val="000000"/>
                </a:solidFill>
                <a:latin typeface="Arial Bold"/>
              </a:rPr>
              <a:t>Massive growth in the slave trade</a:t>
            </a:r>
            <a:r>
              <a:rPr lang="en-US" sz="2500">
                <a:solidFill>
                  <a:srgbClr val="000000"/>
                </a:solidFill>
                <a:latin typeface="Arial"/>
              </a:rPr>
              <a:t>: As Catholics could not be taken as slaves and a need to replace natives who died, millions of Africans were transported across the Atlantic. The ‘</a:t>
            </a:r>
            <a:r>
              <a:rPr lang="en-US" sz="2500">
                <a:solidFill>
                  <a:srgbClr val="000000"/>
                </a:solidFill>
                <a:latin typeface="Arial Bold"/>
              </a:rPr>
              <a:t>Atlantic</a:t>
            </a:r>
            <a:r>
              <a:rPr lang="en-US" sz="2500">
                <a:solidFill>
                  <a:srgbClr val="000000"/>
                </a:solidFill>
                <a:latin typeface="Arial"/>
              </a:rPr>
              <a:t> </a:t>
            </a:r>
            <a:r>
              <a:rPr lang="en-US" sz="2500">
                <a:solidFill>
                  <a:srgbClr val="000000"/>
                </a:solidFill>
                <a:latin typeface="Arial Bold"/>
              </a:rPr>
              <a:t>slavery triangle</a:t>
            </a:r>
            <a:r>
              <a:rPr lang="en-US" sz="2500">
                <a:solidFill>
                  <a:srgbClr val="000000"/>
                </a:solidFill>
                <a:latin typeface="Arial"/>
              </a:rPr>
              <a:t>’ developed; </a:t>
            </a:r>
            <a:r>
              <a:rPr lang="en-US" sz="2500" u="sng">
                <a:solidFill>
                  <a:srgbClr val="000000"/>
                </a:solidFill>
                <a:latin typeface="Arial"/>
              </a:rPr>
              <a:t>ships sailed to African slaving ports and took slaves to the Americas then sailed back to Europe, full of food and precious materials</a:t>
            </a:r>
            <a:r>
              <a:rPr lang="en-US" sz="2500">
                <a:solidFill>
                  <a:srgbClr val="000000"/>
                </a:solidFill>
                <a:latin typeface="Arial"/>
              </a:rPr>
              <a:t>.</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Nine: The Age of Exploration and Conquest</a:t>
            </a:r>
          </a:p>
        </p:txBody>
      </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1732504" y="0"/>
            <a:ext cx="14160053" cy="9725311"/>
          </a:xfrm>
          <a:custGeom>
            <a:avLst/>
            <a:gdLst/>
            <a:ahLst/>
            <a:cxnLst/>
            <a:rect r="r" b="b" t="t" l="l"/>
            <a:pathLst>
              <a:path h="9725311" w="14160053">
                <a:moveTo>
                  <a:pt x="0" y="0"/>
                </a:moveTo>
                <a:lnTo>
                  <a:pt x="14160052" y="0"/>
                </a:lnTo>
                <a:lnTo>
                  <a:pt x="14160052" y="9725311"/>
                </a:lnTo>
                <a:lnTo>
                  <a:pt x="0" y="9725311"/>
                </a:lnTo>
                <a:lnTo>
                  <a:pt x="0" y="0"/>
                </a:lnTo>
                <a:close/>
              </a:path>
            </a:pathLst>
          </a:custGeom>
          <a:blipFill>
            <a:blip r:embed="rId6"/>
            <a:stretch>
              <a:fillRect l="0" t="0" r="0" b="0"/>
            </a:stretch>
          </a:blipFill>
        </p:spPr>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2" id="12"/>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Nine: The Age of Exploration and Conquest</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828675"/>
            <a:ext cx="15609955" cy="958845"/>
          </a:xfrm>
          <a:prstGeom prst="rect">
            <a:avLst/>
          </a:prstGeom>
        </p:spPr>
        <p:txBody>
          <a:bodyPr anchor="t" rtlCol="false" tIns="0" lIns="0" bIns="0" rIns="0">
            <a:spAutoFit/>
          </a:bodyPr>
          <a:lstStyle/>
          <a:p>
            <a:pPr algn="l">
              <a:lnSpc>
                <a:spcPts val="7000"/>
              </a:lnSpc>
            </a:pPr>
            <a:r>
              <a:rPr lang="en-US" sz="5000">
                <a:solidFill>
                  <a:srgbClr val="004AAD"/>
                </a:solidFill>
                <a:latin typeface="Arial Bold"/>
              </a:rPr>
              <a:t>The Impact of Colonisation on European Empire</a:t>
            </a:r>
          </a:p>
        </p:txBody>
      </p:sp>
      <p:sp>
        <p:nvSpPr>
          <p:cNvPr name="TextBox 11" id="11"/>
          <p:cNvSpPr txBox="true"/>
          <p:nvPr/>
        </p:nvSpPr>
        <p:spPr>
          <a:xfrm rot="0">
            <a:off x="1028700" y="2139949"/>
            <a:ext cx="15609955" cy="705167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1. Other European states saw the wealth and power that Spain was gaining from its conquests in South American and decided to make empires of their own.</a:t>
            </a:r>
          </a:p>
          <a:p>
            <a:pPr algn="just" marL="539754" indent="-269877" lvl="1">
              <a:lnSpc>
                <a:spcPts val="3500"/>
              </a:lnSpc>
              <a:buFont typeface="Arial"/>
              <a:buChar char="•"/>
            </a:pPr>
            <a:r>
              <a:rPr lang="en-US" sz="2500">
                <a:solidFill>
                  <a:srgbClr val="000000"/>
                </a:solidFill>
                <a:latin typeface="Arial Bold"/>
              </a:rPr>
              <a:t>Portugal</a:t>
            </a:r>
            <a:r>
              <a:rPr lang="en-US" sz="2500">
                <a:solidFill>
                  <a:srgbClr val="000000"/>
                </a:solidFill>
                <a:latin typeface="Arial"/>
              </a:rPr>
              <a:t> explored and settled the east coast of South America, </a:t>
            </a:r>
            <a:r>
              <a:rPr lang="en-US" sz="2500">
                <a:solidFill>
                  <a:srgbClr val="000000"/>
                </a:solidFill>
                <a:latin typeface="Arial Bold"/>
              </a:rPr>
              <a:t>modern-day Brazil</a:t>
            </a:r>
            <a:r>
              <a:rPr lang="en-US" sz="2500">
                <a:solidFill>
                  <a:srgbClr val="000000"/>
                </a:solidFill>
                <a:latin typeface="Arial"/>
              </a:rPr>
              <a:t>. </a:t>
            </a:r>
            <a:r>
              <a:rPr lang="en-US" sz="2500">
                <a:solidFill>
                  <a:srgbClr val="000000"/>
                </a:solidFill>
                <a:latin typeface="Arial Bold"/>
              </a:rPr>
              <a:t>Portuguese</a:t>
            </a:r>
            <a:r>
              <a:rPr lang="en-US" sz="2500">
                <a:solidFill>
                  <a:srgbClr val="000000"/>
                </a:solidFill>
                <a:latin typeface="Arial"/>
              </a:rPr>
              <a:t> is </a:t>
            </a:r>
            <a:r>
              <a:rPr lang="en-US" sz="2500">
                <a:solidFill>
                  <a:srgbClr val="000000"/>
                </a:solidFill>
                <a:latin typeface="Arial Bold"/>
              </a:rPr>
              <a:t>Brazil’s first language </a:t>
            </a:r>
            <a:r>
              <a:rPr lang="en-US" sz="2500">
                <a:solidFill>
                  <a:srgbClr val="000000"/>
                </a:solidFill>
                <a:latin typeface="Arial"/>
              </a:rPr>
              <a:t>and </a:t>
            </a:r>
            <a:r>
              <a:rPr lang="en-US" sz="2500">
                <a:solidFill>
                  <a:srgbClr val="000000"/>
                </a:solidFill>
                <a:latin typeface="Arial Bold"/>
              </a:rPr>
              <a:t>Uruguay’s second</a:t>
            </a:r>
            <a:r>
              <a:rPr lang="en-US" sz="2500">
                <a:solidFill>
                  <a:srgbClr val="000000"/>
                </a:solidFill>
                <a:latin typeface="Arial"/>
              </a:rPr>
              <a:t>; </a:t>
            </a:r>
            <a:r>
              <a:rPr lang="en-US" sz="2500">
                <a:solidFill>
                  <a:srgbClr val="000000"/>
                </a:solidFill>
                <a:latin typeface="Arial Bold"/>
              </a:rPr>
              <a:t>the rest of South America</a:t>
            </a:r>
            <a:r>
              <a:rPr lang="en-US" sz="2500">
                <a:solidFill>
                  <a:srgbClr val="000000"/>
                </a:solidFill>
                <a:latin typeface="Arial"/>
              </a:rPr>
              <a:t> speak </a:t>
            </a:r>
            <a:r>
              <a:rPr lang="en-US" sz="2500">
                <a:solidFill>
                  <a:srgbClr val="000000"/>
                </a:solidFill>
                <a:latin typeface="Arial Bold"/>
              </a:rPr>
              <a:t>Spanish</a:t>
            </a:r>
            <a:r>
              <a:rPr lang="en-US" sz="2500">
                <a:solidFill>
                  <a:srgbClr val="000000"/>
                </a:solidFill>
                <a:latin typeface="Arial"/>
              </a:rPr>
              <a:t>.</a:t>
            </a:r>
          </a:p>
          <a:p>
            <a:pPr algn="just" marL="539754" indent="-269877" lvl="1">
              <a:lnSpc>
                <a:spcPts val="3500"/>
              </a:lnSpc>
              <a:buFont typeface="Arial"/>
              <a:buChar char="•"/>
            </a:pPr>
            <a:r>
              <a:rPr lang="en-US" sz="2500">
                <a:solidFill>
                  <a:srgbClr val="000000"/>
                </a:solidFill>
                <a:latin typeface="Arial Bold"/>
              </a:rPr>
              <a:t>England</a:t>
            </a:r>
            <a:r>
              <a:rPr lang="en-US" sz="2500">
                <a:solidFill>
                  <a:srgbClr val="000000"/>
                </a:solidFill>
                <a:latin typeface="Arial"/>
              </a:rPr>
              <a:t> (</a:t>
            </a:r>
            <a:r>
              <a:rPr lang="en-US" sz="2500">
                <a:solidFill>
                  <a:srgbClr val="000000"/>
                </a:solidFill>
                <a:latin typeface="Arial Bold"/>
              </a:rPr>
              <a:t>Britain</a:t>
            </a:r>
            <a:r>
              <a:rPr lang="en-US" sz="2500">
                <a:solidFill>
                  <a:srgbClr val="000000"/>
                </a:solidFill>
                <a:latin typeface="Arial"/>
              </a:rPr>
              <a:t> </a:t>
            </a:r>
            <a:r>
              <a:rPr lang="en-US" sz="2500">
                <a:solidFill>
                  <a:srgbClr val="000000"/>
                </a:solidFill>
                <a:latin typeface="Arial Bold"/>
              </a:rPr>
              <a:t>from</a:t>
            </a:r>
            <a:r>
              <a:rPr lang="en-US" sz="2500">
                <a:solidFill>
                  <a:srgbClr val="000000"/>
                </a:solidFill>
                <a:latin typeface="Arial"/>
              </a:rPr>
              <a:t> </a:t>
            </a:r>
            <a:r>
              <a:rPr lang="en-US" sz="2500">
                <a:solidFill>
                  <a:srgbClr val="000000"/>
                </a:solidFill>
                <a:latin typeface="Arial Bold"/>
              </a:rPr>
              <a:t>1707</a:t>
            </a:r>
            <a:r>
              <a:rPr lang="en-US" sz="2500">
                <a:solidFill>
                  <a:srgbClr val="000000"/>
                </a:solidFill>
                <a:latin typeface="Arial"/>
              </a:rPr>
              <a:t>) set up colonies in </a:t>
            </a:r>
            <a:r>
              <a:rPr lang="en-US" sz="2500">
                <a:solidFill>
                  <a:srgbClr val="000000"/>
                </a:solidFill>
                <a:latin typeface="Arial Bold"/>
              </a:rPr>
              <a:t>eastern</a:t>
            </a:r>
            <a:r>
              <a:rPr lang="en-US" sz="2500">
                <a:solidFill>
                  <a:srgbClr val="000000"/>
                </a:solidFill>
                <a:latin typeface="Arial"/>
              </a:rPr>
              <a:t> </a:t>
            </a:r>
            <a:r>
              <a:rPr lang="en-US" sz="2500">
                <a:solidFill>
                  <a:srgbClr val="000000"/>
                </a:solidFill>
                <a:latin typeface="Arial Bold"/>
              </a:rPr>
              <a:t>North</a:t>
            </a:r>
            <a:r>
              <a:rPr lang="en-US" sz="2500">
                <a:solidFill>
                  <a:srgbClr val="000000"/>
                </a:solidFill>
                <a:latin typeface="Arial"/>
              </a:rPr>
              <a:t> </a:t>
            </a:r>
            <a:r>
              <a:rPr lang="en-US" sz="2500">
                <a:solidFill>
                  <a:srgbClr val="000000"/>
                </a:solidFill>
                <a:latin typeface="Arial Bold"/>
              </a:rPr>
              <a:t>America</a:t>
            </a:r>
            <a:r>
              <a:rPr lang="en-US" sz="2500">
                <a:solidFill>
                  <a:srgbClr val="000000"/>
                </a:solidFill>
                <a:latin typeface="Arial"/>
              </a:rPr>
              <a:t>. </a:t>
            </a:r>
            <a:r>
              <a:rPr lang="en-US" sz="2500">
                <a:solidFill>
                  <a:srgbClr val="000000"/>
                </a:solidFill>
                <a:latin typeface="Arial Bold"/>
              </a:rPr>
              <a:t>Britain</a:t>
            </a:r>
            <a:r>
              <a:rPr lang="en-US" sz="2500">
                <a:solidFill>
                  <a:srgbClr val="000000"/>
                </a:solidFill>
                <a:latin typeface="Arial"/>
              </a:rPr>
              <a:t> would later expand its empire to cover </a:t>
            </a:r>
            <a:r>
              <a:rPr lang="en-US" sz="2500">
                <a:solidFill>
                  <a:srgbClr val="000000"/>
                </a:solidFill>
                <a:latin typeface="Arial Bold"/>
              </a:rPr>
              <a:t>Ireland</a:t>
            </a:r>
            <a:r>
              <a:rPr lang="en-US" sz="2500">
                <a:solidFill>
                  <a:srgbClr val="000000"/>
                </a:solidFill>
                <a:latin typeface="Arial"/>
              </a:rPr>
              <a:t>, </a:t>
            </a:r>
            <a:r>
              <a:rPr lang="en-US" sz="2500">
                <a:solidFill>
                  <a:srgbClr val="000000"/>
                </a:solidFill>
                <a:latin typeface="Arial Bold"/>
              </a:rPr>
              <a:t>India</a:t>
            </a:r>
            <a:r>
              <a:rPr lang="en-US" sz="2500">
                <a:solidFill>
                  <a:srgbClr val="000000"/>
                </a:solidFill>
                <a:latin typeface="Arial"/>
              </a:rPr>
              <a:t>, </a:t>
            </a:r>
            <a:r>
              <a:rPr lang="en-US" sz="2500">
                <a:solidFill>
                  <a:srgbClr val="000000"/>
                </a:solidFill>
                <a:latin typeface="Arial Bold"/>
              </a:rPr>
              <a:t>large</a:t>
            </a:r>
            <a:r>
              <a:rPr lang="en-US" sz="2500">
                <a:solidFill>
                  <a:srgbClr val="000000"/>
                </a:solidFill>
                <a:latin typeface="Arial"/>
              </a:rPr>
              <a:t> </a:t>
            </a:r>
            <a:r>
              <a:rPr lang="en-US" sz="2500">
                <a:solidFill>
                  <a:srgbClr val="000000"/>
                </a:solidFill>
                <a:latin typeface="Arial Bold"/>
              </a:rPr>
              <a:t>sections</a:t>
            </a:r>
            <a:r>
              <a:rPr lang="en-US" sz="2500">
                <a:solidFill>
                  <a:srgbClr val="000000"/>
                </a:solidFill>
                <a:latin typeface="Arial"/>
              </a:rPr>
              <a:t> </a:t>
            </a:r>
            <a:r>
              <a:rPr lang="en-US" sz="2500">
                <a:solidFill>
                  <a:srgbClr val="000000"/>
                </a:solidFill>
                <a:latin typeface="Arial Bold"/>
              </a:rPr>
              <a:t>of</a:t>
            </a:r>
            <a:r>
              <a:rPr lang="en-US" sz="2500">
                <a:solidFill>
                  <a:srgbClr val="000000"/>
                </a:solidFill>
                <a:latin typeface="Arial"/>
              </a:rPr>
              <a:t> </a:t>
            </a:r>
            <a:r>
              <a:rPr lang="en-US" sz="2500">
                <a:solidFill>
                  <a:srgbClr val="000000"/>
                </a:solidFill>
                <a:latin typeface="Arial Bold"/>
              </a:rPr>
              <a:t>Africa</a:t>
            </a:r>
            <a:r>
              <a:rPr lang="en-US" sz="2500">
                <a:solidFill>
                  <a:srgbClr val="000000"/>
                </a:solidFill>
                <a:latin typeface="Arial"/>
              </a:rPr>
              <a:t>, </a:t>
            </a:r>
            <a:r>
              <a:rPr lang="en-US" sz="2500">
                <a:solidFill>
                  <a:srgbClr val="000000"/>
                </a:solidFill>
                <a:latin typeface="Arial Bold"/>
              </a:rPr>
              <a:t>Australia</a:t>
            </a:r>
            <a:r>
              <a:rPr lang="en-US" sz="2500">
                <a:solidFill>
                  <a:srgbClr val="000000"/>
                </a:solidFill>
                <a:latin typeface="Arial"/>
              </a:rPr>
              <a:t> and </a:t>
            </a:r>
            <a:r>
              <a:rPr lang="en-US" sz="2500">
                <a:solidFill>
                  <a:srgbClr val="000000"/>
                </a:solidFill>
                <a:latin typeface="Arial Bold"/>
              </a:rPr>
              <a:t>New</a:t>
            </a:r>
            <a:r>
              <a:rPr lang="en-US" sz="2500">
                <a:solidFill>
                  <a:srgbClr val="000000"/>
                </a:solidFill>
                <a:latin typeface="Arial"/>
              </a:rPr>
              <a:t> </a:t>
            </a:r>
            <a:r>
              <a:rPr lang="en-US" sz="2500">
                <a:solidFill>
                  <a:srgbClr val="000000"/>
                </a:solidFill>
                <a:latin typeface="Arial Bold"/>
              </a:rPr>
              <a:t>Zealand</a:t>
            </a:r>
            <a:r>
              <a:rPr lang="en-US" sz="2500">
                <a:solidFill>
                  <a:srgbClr val="000000"/>
                </a:solidFill>
                <a:latin typeface="Arial"/>
              </a:rPr>
              <a:t>. </a:t>
            </a:r>
            <a:r>
              <a:rPr lang="en-US" sz="2500">
                <a:solidFill>
                  <a:srgbClr val="000000"/>
                </a:solidFill>
                <a:latin typeface="Arial Bold"/>
              </a:rPr>
              <a:t>Britain</a:t>
            </a:r>
            <a:r>
              <a:rPr lang="en-US" sz="2500">
                <a:solidFill>
                  <a:srgbClr val="000000"/>
                </a:solidFill>
                <a:latin typeface="Arial"/>
              </a:rPr>
              <a:t> would also become the </a:t>
            </a:r>
            <a:r>
              <a:rPr lang="en-US" sz="2500">
                <a:solidFill>
                  <a:srgbClr val="000000"/>
                </a:solidFill>
                <a:latin typeface="Arial Bold"/>
              </a:rPr>
              <a:t>strongest and largest empire </a:t>
            </a:r>
            <a:r>
              <a:rPr lang="en-US" sz="2500">
                <a:solidFill>
                  <a:srgbClr val="000000"/>
                </a:solidFill>
                <a:latin typeface="Arial"/>
              </a:rPr>
              <a:t>in the world, colonising almost </a:t>
            </a:r>
            <a:r>
              <a:rPr lang="en-US" sz="2500">
                <a:solidFill>
                  <a:srgbClr val="000000"/>
                </a:solidFill>
                <a:latin typeface="Arial Bold"/>
              </a:rPr>
              <a:t>25% of the world’s population</a:t>
            </a:r>
            <a:r>
              <a:rPr lang="en-US" sz="2500">
                <a:solidFill>
                  <a:srgbClr val="000000"/>
                </a:solidFill>
                <a:latin typeface="Arial"/>
              </a:rPr>
              <a:t>. </a:t>
            </a:r>
          </a:p>
          <a:p>
            <a:pPr algn="just" marL="539754" indent="-269877" lvl="1">
              <a:lnSpc>
                <a:spcPts val="3500"/>
              </a:lnSpc>
              <a:buFont typeface="Arial"/>
              <a:buChar char="•"/>
            </a:pPr>
            <a:r>
              <a:rPr lang="en-US" sz="2500">
                <a:solidFill>
                  <a:srgbClr val="000000"/>
                </a:solidFill>
                <a:latin typeface="Arial Bold"/>
              </a:rPr>
              <a:t>France</a:t>
            </a:r>
            <a:r>
              <a:rPr lang="en-US" sz="2500">
                <a:solidFill>
                  <a:srgbClr val="000000"/>
                </a:solidFill>
                <a:latin typeface="Arial"/>
              </a:rPr>
              <a:t> conquered parts of </a:t>
            </a:r>
            <a:r>
              <a:rPr lang="en-US" sz="2500">
                <a:solidFill>
                  <a:srgbClr val="000000"/>
                </a:solidFill>
                <a:latin typeface="Arial Bold"/>
              </a:rPr>
              <a:t>North America</a:t>
            </a:r>
            <a:r>
              <a:rPr lang="en-US" sz="2500">
                <a:solidFill>
                  <a:srgbClr val="000000"/>
                </a:solidFill>
                <a:latin typeface="Arial"/>
              </a:rPr>
              <a:t> (mainly inland and </a:t>
            </a:r>
            <a:r>
              <a:rPr lang="en-US" sz="2500">
                <a:solidFill>
                  <a:srgbClr val="000000"/>
                </a:solidFill>
                <a:latin typeface="Arial Bold"/>
              </a:rPr>
              <a:t>Canada</a:t>
            </a:r>
            <a:r>
              <a:rPr lang="en-US" sz="2500">
                <a:solidFill>
                  <a:srgbClr val="000000"/>
                </a:solidFill>
                <a:latin typeface="Arial"/>
              </a:rPr>
              <a:t>) as well as parts of </a:t>
            </a:r>
            <a:r>
              <a:rPr lang="en-US" sz="2500">
                <a:solidFill>
                  <a:srgbClr val="000000"/>
                </a:solidFill>
                <a:latin typeface="Arial Bold"/>
              </a:rPr>
              <a:t>Africa </a:t>
            </a:r>
            <a:r>
              <a:rPr lang="en-US" sz="2500">
                <a:solidFill>
                  <a:srgbClr val="000000"/>
                </a:solidFill>
                <a:latin typeface="Arial"/>
              </a:rPr>
              <a:t>and </a:t>
            </a:r>
            <a:r>
              <a:rPr lang="en-US" sz="2500">
                <a:solidFill>
                  <a:srgbClr val="000000"/>
                </a:solidFill>
                <a:latin typeface="Arial Bold"/>
              </a:rPr>
              <a:t>Asia</a:t>
            </a:r>
            <a:r>
              <a:rPr lang="en-US" sz="2500">
                <a:solidFill>
                  <a:srgbClr val="000000"/>
                </a:solidFill>
                <a:latin typeface="Arial"/>
              </a:rPr>
              <a:t>.</a:t>
            </a:r>
          </a:p>
          <a:p>
            <a:pPr algn="just" marL="539754" indent="-269877" lvl="1">
              <a:lnSpc>
                <a:spcPts val="3500"/>
              </a:lnSpc>
              <a:buFont typeface="Arial"/>
              <a:buChar char="•"/>
            </a:pPr>
            <a:r>
              <a:rPr lang="en-US" sz="2500">
                <a:solidFill>
                  <a:srgbClr val="000000"/>
                </a:solidFill>
                <a:latin typeface="Arial Bold"/>
              </a:rPr>
              <a:t>The Netherlands</a:t>
            </a:r>
            <a:r>
              <a:rPr lang="en-US" sz="2500">
                <a:solidFill>
                  <a:srgbClr val="000000"/>
                </a:solidFill>
                <a:latin typeface="Arial"/>
              </a:rPr>
              <a:t>, founded in 1579, conquered</a:t>
            </a:r>
            <a:r>
              <a:rPr lang="en-US" sz="2500">
                <a:solidFill>
                  <a:srgbClr val="000000"/>
                </a:solidFill>
                <a:latin typeface="Arial Bold"/>
              </a:rPr>
              <a:t> the Spice Islands</a:t>
            </a:r>
            <a:r>
              <a:rPr lang="en-US" sz="2500">
                <a:solidFill>
                  <a:srgbClr val="000000"/>
                </a:solidFill>
                <a:latin typeface="Arial"/>
              </a:rPr>
              <a:t> (modern-day</a:t>
            </a:r>
            <a:r>
              <a:rPr lang="en-US" sz="2500">
                <a:solidFill>
                  <a:srgbClr val="000000"/>
                </a:solidFill>
                <a:latin typeface="Arial Bold"/>
              </a:rPr>
              <a:t> Indonesia</a:t>
            </a:r>
            <a:r>
              <a:rPr lang="en-US" sz="2500">
                <a:solidFill>
                  <a:srgbClr val="000000"/>
                </a:solidFill>
                <a:latin typeface="Arial"/>
              </a:rPr>
              <a:t>).</a:t>
            </a:r>
          </a:p>
          <a:p>
            <a:pPr algn="just">
              <a:lnSpc>
                <a:spcPts val="3500"/>
              </a:lnSpc>
            </a:pPr>
            <a:r>
              <a:rPr lang="en-US" sz="2500">
                <a:solidFill>
                  <a:srgbClr val="000000"/>
                </a:solidFill>
                <a:latin typeface="Arial"/>
              </a:rPr>
              <a:t>2. Countries were scrambling for territory which led to conflicts;</a:t>
            </a:r>
          </a:p>
          <a:p>
            <a:pPr algn="just" marL="539754" indent="-269877" lvl="1">
              <a:lnSpc>
                <a:spcPts val="3500"/>
              </a:lnSpc>
              <a:buFont typeface="Arial"/>
              <a:buChar char="•"/>
            </a:pPr>
            <a:r>
              <a:rPr lang="en-US" sz="2500">
                <a:solidFill>
                  <a:srgbClr val="000000"/>
                </a:solidFill>
                <a:latin typeface="Arial Bold"/>
              </a:rPr>
              <a:t>Spain and Portugal </a:t>
            </a:r>
            <a:r>
              <a:rPr lang="en-US" sz="2500">
                <a:solidFill>
                  <a:srgbClr val="000000"/>
                </a:solidFill>
                <a:latin typeface="Arial"/>
              </a:rPr>
              <a:t>almost went to war over South America until </a:t>
            </a:r>
            <a:r>
              <a:rPr lang="en-US" sz="2500">
                <a:solidFill>
                  <a:srgbClr val="000000"/>
                </a:solidFill>
                <a:latin typeface="Arial Bold"/>
              </a:rPr>
              <a:t>Pope Alexander VI </a:t>
            </a:r>
            <a:r>
              <a:rPr lang="en-US" sz="2500">
                <a:solidFill>
                  <a:srgbClr val="000000"/>
                </a:solidFill>
                <a:latin typeface="Arial"/>
              </a:rPr>
              <a:t>forced them to sign the </a:t>
            </a:r>
            <a:r>
              <a:rPr lang="en-US" sz="2500">
                <a:solidFill>
                  <a:srgbClr val="000000"/>
                </a:solidFill>
                <a:latin typeface="Arial Bold"/>
              </a:rPr>
              <a:t>Treaty of Tordesillas</a:t>
            </a:r>
            <a:r>
              <a:rPr lang="en-US" sz="2500">
                <a:solidFill>
                  <a:srgbClr val="000000"/>
                </a:solidFill>
                <a:latin typeface="Arial"/>
              </a:rPr>
              <a:t> in 1494.</a:t>
            </a:r>
          </a:p>
          <a:p>
            <a:pPr algn="just" marL="539754" indent="-269877" lvl="1">
              <a:lnSpc>
                <a:spcPts val="3500"/>
              </a:lnSpc>
              <a:buFont typeface="Arial"/>
              <a:buChar char="•"/>
            </a:pPr>
            <a:r>
              <a:rPr lang="en-US" sz="2500">
                <a:solidFill>
                  <a:srgbClr val="000000"/>
                </a:solidFill>
                <a:latin typeface="Arial"/>
              </a:rPr>
              <a:t>Other conflicts included; Britain and Spain (1585-1604), France and Spain (1595-1598), and Britain and France (1756-1763).</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Nine: The Age of Exploration and Conquest</a:t>
            </a:r>
          </a:p>
        </p:txBody>
      </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828675"/>
            <a:ext cx="15609955" cy="958845"/>
          </a:xfrm>
          <a:prstGeom prst="rect">
            <a:avLst/>
          </a:prstGeom>
        </p:spPr>
        <p:txBody>
          <a:bodyPr anchor="t" rtlCol="false" tIns="0" lIns="0" bIns="0" rIns="0">
            <a:spAutoFit/>
          </a:bodyPr>
          <a:lstStyle/>
          <a:p>
            <a:pPr algn="l">
              <a:lnSpc>
                <a:spcPts val="7000"/>
              </a:lnSpc>
            </a:pPr>
            <a:r>
              <a:rPr lang="en-US" sz="5000">
                <a:solidFill>
                  <a:srgbClr val="004AAD"/>
                </a:solidFill>
                <a:latin typeface="Arial Bold"/>
              </a:rPr>
              <a:t>The Impact of Colonisation on European Empire</a:t>
            </a:r>
          </a:p>
        </p:txBody>
      </p:sp>
      <p:sp>
        <p:nvSpPr>
          <p:cNvPr name="TextBox 11" id="11"/>
          <p:cNvSpPr txBox="true"/>
          <p:nvPr/>
        </p:nvSpPr>
        <p:spPr>
          <a:xfrm rot="0">
            <a:off x="1028700" y="2120899"/>
            <a:ext cx="15609955" cy="37814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3. Huge deposits of </a:t>
            </a:r>
            <a:r>
              <a:rPr lang="en-US" sz="3000">
                <a:solidFill>
                  <a:srgbClr val="000000"/>
                </a:solidFill>
                <a:latin typeface="Arial Bold"/>
              </a:rPr>
              <a:t>gold and silver </a:t>
            </a:r>
            <a:r>
              <a:rPr lang="en-US" sz="3000">
                <a:solidFill>
                  <a:srgbClr val="000000"/>
                </a:solidFill>
                <a:latin typeface="Arial"/>
              </a:rPr>
              <a:t>from the Andes were shipped back to </a:t>
            </a:r>
            <a:r>
              <a:rPr lang="en-US" sz="3000">
                <a:solidFill>
                  <a:srgbClr val="000000"/>
                </a:solidFill>
                <a:latin typeface="Arial Bold"/>
              </a:rPr>
              <a:t>Spain</a:t>
            </a:r>
            <a:r>
              <a:rPr lang="en-US" sz="3000">
                <a:solidFill>
                  <a:srgbClr val="000000"/>
                </a:solidFill>
                <a:latin typeface="Arial"/>
              </a:rPr>
              <a:t>, making it the most powerful country in Europe throughout the 1500s and 1600s. </a:t>
            </a:r>
            <a:r>
              <a:rPr lang="en-US" sz="3000">
                <a:solidFill>
                  <a:srgbClr val="000000"/>
                </a:solidFill>
                <a:latin typeface="Arial Bold"/>
              </a:rPr>
              <a:t>Italy’s power declined </a:t>
            </a:r>
            <a:r>
              <a:rPr lang="en-US" sz="3000">
                <a:solidFill>
                  <a:srgbClr val="000000"/>
                </a:solidFill>
                <a:latin typeface="Arial"/>
              </a:rPr>
              <a:t>as the focus for trade shifted away from its city states and to the Atlantic coast.</a:t>
            </a:r>
          </a:p>
          <a:p>
            <a:pPr algn="just">
              <a:lnSpc>
                <a:spcPts val="4200"/>
              </a:lnSpc>
            </a:pPr>
            <a:r>
              <a:rPr lang="en-US" sz="3000">
                <a:solidFill>
                  <a:srgbClr val="000000"/>
                </a:solidFill>
                <a:latin typeface="Arial"/>
              </a:rPr>
              <a:t>4. </a:t>
            </a:r>
            <a:r>
              <a:rPr lang="en-US" sz="3000">
                <a:solidFill>
                  <a:srgbClr val="000000"/>
                </a:solidFill>
                <a:latin typeface="Arial"/>
              </a:rPr>
              <a:t>The ‘</a:t>
            </a:r>
            <a:r>
              <a:rPr lang="en-US" sz="3000">
                <a:solidFill>
                  <a:srgbClr val="000000"/>
                </a:solidFill>
                <a:latin typeface="Arial Bold"/>
              </a:rPr>
              <a:t>Columbian exchange</a:t>
            </a:r>
            <a:r>
              <a:rPr lang="en-US" sz="3000">
                <a:solidFill>
                  <a:srgbClr val="000000"/>
                </a:solidFill>
                <a:latin typeface="Arial"/>
              </a:rPr>
              <a:t>’ was </a:t>
            </a:r>
            <a:r>
              <a:rPr lang="en-US" sz="3000" u="sng">
                <a:solidFill>
                  <a:srgbClr val="000000"/>
                </a:solidFill>
                <a:latin typeface="Arial"/>
              </a:rPr>
              <a:t>the exchange of foods and animals between Europe and the Americas</a:t>
            </a:r>
            <a:r>
              <a:rPr lang="en-US" sz="3000">
                <a:solidFill>
                  <a:srgbClr val="000000"/>
                </a:solidFill>
                <a:latin typeface="Arial"/>
              </a:rPr>
              <a:t>, changing the to continents forever. Horses, cattle, sheep, new farming methods and new technologies were introduced to the Americas. Potatoes, chillies, avocado, cocoa (chocolate), coffee, tomatoes and tobacco were introduced to Europe.</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Nine: The Age of Exploration and Conquest</a:t>
            </a:r>
          </a:p>
        </p:txBody>
      </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1784515" y="0"/>
            <a:ext cx="14056029" cy="9725311"/>
          </a:xfrm>
          <a:custGeom>
            <a:avLst/>
            <a:gdLst/>
            <a:ahLst/>
            <a:cxnLst/>
            <a:rect r="r" b="b" t="t" l="l"/>
            <a:pathLst>
              <a:path h="9725311" w="14056029">
                <a:moveTo>
                  <a:pt x="0" y="0"/>
                </a:moveTo>
                <a:lnTo>
                  <a:pt x="14056030" y="0"/>
                </a:lnTo>
                <a:lnTo>
                  <a:pt x="14056030" y="9725311"/>
                </a:lnTo>
                <a:lnTo>
                  <a:pt x="0" y="9725311"/>
                </a:lnTo>
                <a:lnTo>
                  <a:pt x="0" y="0"/>
                </a:lnTo>
                <a:close/>
              </a:path>
            </a:pathLst>
          </a:custGeom>
          <a:blipFill>
            <a:blip r:embed="rId6"/>
            <a:stretch>
              <a:fillRect l="0" t="0" r="0" b="0"/>
            </a:stretch>
          </a:blipFill>
        </p:spPr>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2" id="12"/>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Nine: The Age of Exploration and Conquest</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1" id="11"/>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99, Artefact, 2nd Edition)</a:t>
            </a:r>
          </a:p>
        </p:txBody>
      </p:sp>
      <p:sp>
        <p:nvSpPr>
          <p:cNvPr name="TextBox 12" id="12"/>
          <p:cNvSpPr txBox="true"/>
          <p:nvPr/>
        </p:nvSpPr>
        <p:spPr>
          <a:xfrm rot="0">
            <a:off x="1028700" y="2120899"/>
            <a:ext cx="15609955" cy="37814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rPr>
              <a:t>What is colonisation?</a:t>
            </a:r>
          </a:p>
          <a:p>
            <a:pPr algn="l" marL="647702" indent="-323851" lvl="1">
              <a:lnSpc>
                <a:spcPts val="4200"/>
              </a:lnSpc>
              <a:buAutoNum type="arabicPeriod" startAt="1"/>
            </a:pPr>
            <a:r>
              <a:rPr lang="en-US" sz="3000">
                <a:solidFill>
                  <a:srgbClr val="0DA33B"/>
                </a:solidFill>
                <a:latin typeface="Arial"/>
              </a:rPr>
              <a:t>Give an example of a coloniser and a country they colonised.</a:t>
            </a:r>
          </a:p>
          <a:p>
            <a:pPr algn="l" marL="647702" indent="-323851" lvl="1">
              <a:lnSpc>
                <a:spcPts val="4200"/>
              </a:lnSpc>
              <a:buAutoNum type="arabicPeriod" startAt="1"/>
            </a:pPr>
            <a:r>
              <a:rPr lang="en-US" sz="3000">
                <a:solidFill>
                  <a:srgbClr val="0DA33B"/>
                </a:solidFill>
                <a:latin typeface="Arial"/>
              </a:rPr>
              <a:t>How were the people of South America affected by European diseases?</a:t>
            </a:r>
          </a:p>
          <a:p>
            <a:pPr algn="l" marL="647702" indent="-323851" lvl="1">
              <a:lnSpc>
                <a:spcPts val="4200"/>
              </a:lnSpc>
              <a:buAutoNum type="arabicPeriod" startAt="1"/>
            </a:pPr>
            <a:r>
              <a:rPr lang="en-US" sz="3000">
                <a:solidFill>
                  <a:srgbClr val="0DA33B"/>
                </a:solidFill>
                <a:latin typeface="Arial"/>
              </a:rPr>
              <a:t>What was the ‘Atlantic slavery triangle’?</a:t>
            </a:r>
          </a:p>
          <a:p>
            <a:pPr algn="l" marL="647702" indent="-323851" lvl="1">
              <a:lnSpc>
                <a:spcPts val="4200"/>
              </a:lnSpc>
              <a:buAutoNum type="arabicPeriod" startAt="1"/>
            </a:pPr>
            <a:r>
              <a:rPr lang="en-US" sz="3000">
                <a:solidFill>
                  <a:srgbClr val="0DA33B"/>
                </a:solidFill>
                <a:latin typeface="Arial"/>
              </a:rPr>
              <a:t>Name two European countries that established empires and detail where.</a:t>
            </a:r>
          </a:p>
          <a:p>
            <a:pPr algn="l" marL="647702" indent="-323851" lvl="1">
              <a:lnSpc>
                <a:spcPts val="4200"/>
              </a:lnSpc>
              <a:buAutoNum type="arabicPeriod" startAt="1"/>
            </a:pPr>
            <a:r>
              <a:rPr lang="en-US" sz="3000">
                <a:solidFill>
                  <a:srgbClr val="0DA33B"/>
                </a:solidFill>
                <a:latin typeface="Arial"/>
              </a:rPr>
              <a:t>Why did colonisation lead to conflict between European powers? Give an example.</a:t>
            </a:r>
          </a:p>
          <a:p>
            <a:pPr algn="l" marL="647702" indent="-323851" lvl="1">
              <a:lnSpc>
                <a:spcPts val="4200"/>
              </a:lnSpc>
              <a:buAutoNum type="arabicPeriod" startAt="1"/>
            </a:pPr>
            <a:r>
              <a:rPr lang="en-US" sz="3000">
                <a:solidFill>
                  <a:srgbClr val="0DA33B"/>
                </a:solidFill>
                <a:latin typeface="Arial"/>
              </a:rPr>
              <a:t>What was the ‘Columbian exchange’?</a:t>
            </a:r>
          </a:p>
        </p:txBody>
      </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Nine: The Age of Exploration and Conquest</a:t>
            </a:r>
          </a:p>
        </p:txBody>
      </p:sp>
    </p:spTree>
  </p:cSld>
  <p:clrMapOvr>
    <a:masterClrMapping/>
  </p:clrMapOvr>
</p:sld>
</file>

<file path=ppt/slides/slide5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7" id="7"/>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8" id="8"/>
          <p:cNvSpPr txBox="true"/>
          <p:nvPr/>
        </p:nvSpPr>
        <p:spPr>
          <a:xfrm rot="0">
            <a:off x="0" y="3483283"/>
            <a:ext cx="18288000" cy="1520828"/>
          </a:xfrm>
          <a:prstGeom prst="rect">
            <a:avLst/>
          </a:prstGeom>
        </p:spPr>
        <p:txBody>
          <a:bodyPr anchor="t" rtlCol="false" tIns="0" lIns="0" bIns="0" rIns="0">
            <a:spAutoFit/>
          </a:bodyPr>
          <a:lstStyle/>
          <a:p>
            <a:pPr algn="ctr">
              <a:lnSpc>
                <a:spcPts val="11199"/>
              </a:lnSpc>
            </a:pPr>
            <a:r>
              <a:rPr lang="en-US" sz="7999" spc="359">
                <a:solidFill>
                  <a:srgbClr val="004AAD"/>
                </a:solidFill>
                <a:latin typeface="Arial Bold"/>
              </a:rPr>
              <a:t>4.6: SUMMARY</a:t>
            </a:r>
          </a:p>
        </p:txBody>
      </p:sp>
      <p:sp>
        <p:nvSpPr>
          <p:cNvPr name="TextBox 9" id="9"/>
          <p:cNvSpPr txBox="true"/>
          <p:nvPr/>
        </p:nvSpPr>
        <p:spPr>
          <a:xfrm rot="0">
            <a:off x="351801" y="3848410"/>
            <a:ext cx="17584398" cy="1114425"/>
          </a:xfrm>
          <a:prstGeom prst="rect">
            <a:avLst/>
          </a:prstGeom>
        </p:spPr>
        <p:txBody>
          <a:bodyPr anchor="t" rtlCol="false" tIns="0" lIns="0" bIns="0" rIns="0">
            <a:spAutoFit/>
          </a:bodyPr>
          <a:lstStyle/>
          <a:p>
            <a:pPr algn="ctr">
              <a:lnSpc>
                <a:spcPts val="8624"/>
              </a:lnSpc>
            </a:pPr>
            <a:r>
              <a:rPr lang="en-US" sz="7499" spc="2249">
                <a:solidFill>
                  <a:srgbClr val="FFFFFF"/>
                </a:solidFill>
                <a:latin typeface="Daydream"/>
              </a:rPr>
              <a:t>4.6: summary</a:t>
            </a:r>
          </a:p>
        </p:txBody>
      </p:sp>
      <p:sp>
        <p:nvSpPr>
          <p:cNvPr name="TextBox 10" id="10"/>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9</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1450 to 1650</a:t>
            </a:r>
          </a:p>
        </p:txBody>
      </p:sp>
    </p:spTree>
  </p:cSld>
  <p:clrMapOvr>
    <a:masterClrMapping/>
  </p:clrMapOvr>
</p:sld>
</file>

<file path=ppt/slides/slide5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a:solidFill>
                  <a:srgbClr val="004AAD"/>
                </a:solidFill>
                <a:latin typeface="Arial Bold"/>
              </a:rPr>
              <a:t>In this chapter, we have learned that...</a:t>
            </a:r>
          </a:p>
        </p:txBody>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2" id="12"/>
          <p:cNvSpPr txBox="true"/>
          <p:nvPr/>
        </p:nvSpPr>
        <p:spPr>
          <a:xfrm rot="0">
            <a:off x="1007553" y="1930396"/>
            <a:ext cx="15609955" cy="7788274"/>
          </a:xfrm>
          <a:prstGeom prst="rect">
            <a:avLst/>
          </a:prstGeom>
        </p:spPr>
        <p:txBody>
          <a:bodyPr anchor="t" rtlCol="false" tIns="0" lIns="0" bIns="0" rIns="0">
            <a:spAutoFit/>
          </a:bodyPr>
          <a:lstStyle/>
          <a:p>
            <a:pPr algn="l">
              <a:lnSpc>
                <a:spcPts val="2800"/>
              </a:lnSpc>
            </a:pPr>
            <a:r>
              <a:rPr lang="en-US" sz="2000">
                <a:solidFill>
                  <a:srgbClr val="000000"/>
                </a:solidFill>
                <a:latin typeface="Arial Italics"/>
              </a:rPr>
              <a:t>Causes of the voyages of exploration</a:t>
            </a:r>
          </a:p>
          <a:p>
            <a:pPr algn="l" marL="431807" indent="-215904" lvl="1">
              <a:lnSpc>
                <a:spcPts val="2800"/>
              </a:lnSpc>
              <a:buFont typeface="Arial"/>
              <a:buChar char="•"/>
            </a:pPr>
            <a:r>
              <a:rPr lang="en-US" sz="2000">
                <a:solidFill>
                  <a:srgbClr val="000000"/>
                </a:solidFill>
                <a:latin typeface="Arial"/>
              </a:rPr>
              <a:t>The influence of the Renaissance</a:t>
            </a:r>
          </a:p>
          <a:p>
            <a:pPr algn="l" marL="431807" indent="-215904" lvl="1">
              <a:lnSpc>
                <a:spcPts val="2800"/>
              </a:lnSpc>
              <a:buFont typeface="Arial"/>
              <a:buChar char="•"/>
            </a:pPr>
            <a:r>
              <a:rPr lang="en-US" sz="2000">
                <a:solidFill>
                  <a:srgbClr val="000000"/>
                </a:solidFill>
                <a:latin typeface="Arial"/>
              </a:rPr>
              <a:t>Marco Polo’s stories of the wonders of the East</a:t>
            </a:r>
          </a:p>
          <a:p>
            <a:pPr algn="l" marL="431807" indent="-215904" lvl="1">
              <a:lnSpc>
                <a:spcPts val="2800"/>
              </a:lnSpc>
              <a:buFont typeface="Arial"/>
              <a:buChar char="•"/>
            </a:pPr>
            <a:r>
              <a:rPr lang="en-US" sz="2000">
                <a:solidFill>
                  <a:srgbClr val="000000"/>
                </a:solidFill>
                <a:latin typeface="Arial"/>
              </a:rPr>
              <a:t>A need for new trade routes</a:t>
            </a:r>
          </a:p>
          <a:p>
            <a:pPr algn="l" marL="431807" indent="-215904" lvl="1">
              <a:lnSpc>
                <a:spcPts val="2800"/>
              </a:lnSpc>
              <a:buFont typeface="Arial"/>
              <a:buChar char="•"/>
            </a:pPr>
            <a:r>
              <a:rPr lang="en-US" sz="2000">
                <a:solidFill>
                  <a:srgbClr val="000000"/>
                </a:solidFill>
                <a:latin typeface="Arial"/>
              </a:rPr>
              <a:t>Competing European states wanting to expand, build empires and spread Christianity.</a:t>
            </a:r>
          </a:p>
          <a:p>
            <a:pPr algn="l">
              <a:lnSpc>
                <a:spcPts val="2800"/>
              </a:lnSpc>
            </a:pPr>
            <a:r>
              <a:rPr lang="en-US" sz="2000">
                <a:solidFill>
                  <a:srgbClr val="000000"/>
                </a:solidFill>
                <a:latin typeface="Arial Italics"/>
              </a:rPr>
              <a:t>New technology</a:t>
            </a:r>
          </a:p>
          <a:p>
            <a:pPr algn="l" marL="431807" indent="-215904" lvl="1">
              <a:lnSpc>
                <a:spcPts val="2800"/>
              </a:lnSpc>
              <a:buFont typeface="Arial"/>
              <a:buChar char="•"/>
            </a:pPr>
            <a:r>
              <a:rPr lang="en-US" sz="2000">
                <a:solidFill>
                  <a:srgbClr val="000000"/>
                </a:solidFill>
                <a:latin typeface="Arial"/>
              </a:rPr>
              <a:t>New portolan maps</a:t>
            </a:r>
          </a:p>
          <a:p>
            <a:pPr algn="l" marL="431807" indent="-215904" lvl="1">
              <a:lnSpc>
                <a:spcPts val="2800"/>
              </a:lnSpc>
              <a:buFont typeface="Arial"/>
              <a:buChar char="•"/>
            </a:pPr>
            <a:r>
              <a:rPr lang="en-US" sz="2000">
                <a:solidFill>
                  <a:srgbClr val="000000"/>
                </a:solidFill>
                <a:latin typeface="Arial"/>
              </a:rPr>
              <a:t>New equipment: the astrolabe, quadrant, compass, log and line</a:t>
            </a:r>
          </a:p>
          <a:p>
            <a:pPr algn="l" marL="431807" indent="-215904" lvl="1">
              <a:lnSpc>
                <a:spcPts val="2800"/>
              </a:lnSpc>
              <a:buFont typeface="Arial"/>
              <a:buChar char="•"/>
            </a:pPr>
            <a:r>
              <a:rPr lang="en-US" sz="2000">
                <a:solidFill>
                  <a:srgbClr val="000000"/>
                </a:solidFill>
                <a:latin typeface="Arial"/>
              </a:rPr>
              <a:t>New ships: caravels with lateen sails and new carvel-built hulls.</a:t>
            </a:r>
          </a:p>
          <a:p>
            <a:pPr algn="l" marL="431807" indent="-215904" lvl="1">
              <a:lnSpc>
                <a:spcPts val="2800"/>
              </a:lnSpc>
              <a:buFont typeface="Arial"/>
              <a:buChar char="•"/>
            </a:pPr>
            <a:r>
              <a:rPr lang="en-US" sz="2000">
                <a:solidFill>
                  <a:srgbClr val="000000"/>
                </a:solidFill>
                <a:latin typeface="Arial"/>
              </a:rPr>
              <a:t>These innovations allowed Portuguese explorers (like da Gama) to sail around Africa and Spanish explorers (like Columbus) to sail across the Atlantic. </a:t>
            </a:r>
          </a:p>
          <a:p>
            <a:pPr algn="l">
              <a:lnSpc>
                <a:spcPts val="2800"/>
              </a:lnSpc>
            </a:pPr>
            <a:r>
              <a:rPr lang="en-US" sz="2000">
                <a:solidFill>
                  <a:srgbClr val="000000"/>
                </a:solidFill>
                <a:latin typeface="Arial Italics"/>
              </a:rPr>
              <a:t>Impact of European conquest on the New World</a:t>
            </a:r>
          </a:p>
          <a:p>
            <a:pPr algn="l" marL="431807" indent="-215904" lvl="1">
              <a:lnSpc>
                <a:spcPts val="2800"/>
              </a:lnSpc>
              <a:buFont typeface="Arial"/>
              <a:buChar char="•"/>
            </a:pPr>
            <a:r>
              <a:rPr lang="en-US" sz="2000">
                <a:solidFill>
                  <a:srgbClr val="000000"/>
                </a:solidFill>
                <a:latin typeface="Arial"/>
              </a:rPr>
              <a:t>South America’s major native civilisations fell to Spanish conquistadores: the Aztecs to Cortés and the Incas to Pizarro. </a:t>
            </a:r>
          </a:p>
          <a:p>
            <a:pPr algn="l" marL="431807" indent="-215904" lvl="1">
              <a:lnSpc>
                <a:spcPts val="2800"/>
              </a:lnSpc>
              <a:buFont typeface="Arial"/>
              <a:buChar char="•"/>
            </a:pPr>
            <a:r>
              <a:rPr lang="en-US" sz="2000">
                <a:solidFill>
                  <a:srgbClr val="000000"/>
                </a:solidFill>
                <a:latin typeface="Arial"/>
              </a:rPr>
              <a:t>The native population was decimated, both by violence and by European diseases.</a:t>
            </a:r>
          </a:p>
          <a:p>
            <a:pPr algn="l" marL="431807" indent="-215904" lvl="1">
              <a:lnSpc>
                <a:spcPts val="2800"/>
              </a:lnSpc>
              <a:buFont typeface="Arial"/>
              <a:buChar char="•"/>
            </a:pPr>
            <a:r>
              <a:rPr lang="en-US" sz="2000">
                <a:solidFill>
                  <a:srgbClr val="000000"/>
                </a:solidFill>
                <a:latin typeface="Arial"/>
              </a:rPr>
              <a:t>Native culture was destroyed.</a:t>
            </a:r>
          </a:p>
          <a:p>
            <a:pPr algn="l" marL="431807" indent="-215904" lvl="1">
              <a:lnSpc>
                <a:spcPts val="2800"/>
              </a:lnSpc>
              <a:buFont typeface="Arial"/>
              <a:buChar char="•"/>
            </a:pPr>
            <a:r>
              <a:rPr lang="en-US" sz="2000">
                <a:solidFill>
                  <a:srgbClr val="000000"/>
                </a:solidFill>
                <a:latin typeface="Arial"/>
              </a:rPr>
              <a:t>Christianity spread in the New World as the native people converted in large numbers. </a:t>
            </a:r>
          </a:p>
          <a:p>
            <a:pPr algn="l" marL="431807" indent="-215904" lvl="1">
              <a:lnSpc>
                <a:spcPts val="2800"/>
              </a:lnSpc>
              <a:buFont typeface="Arial"/>
              <a:buChar char="•"/>
            </a:pPr>
            <a:r>
              <a:rPr lang="en-US" sz="2000">
                <a:solidFill>
                  <a:srgbClr val="000000"/>
                </a:solidFill>
                <a:latin typeface="Arial"/>
              </a:rPr>
              <a:t>The slave trade between Africa, the Americas and Europe became established.</a:t>
            </a:r>
          </a:p>
          <a:p>
            <a:pPr algn="l" marL="431807" indent="-215904" lvl="1">
              <a:lnSpc>
                <a:spcPts val="2800"/>
              </a:lnSpc>
              <a:buFont typeface="Arial"/>
              <a:buChar char="•"/>
            </a:pPr>
            <a:r>
              <a:rPr lang="en-US" sz="2000">
                <a:solidFill>
                  <a:srgbClr val="000000"/>
                </a:solidFill>
                <a:latin typeface="Arial"/>
              </a:rPr>
              <a:t>New animals (horses, cattle, sheep), farming methods and technology reached the New World.</a:t>
            </a:r>
          </a:p>
          <a:p>
            <a:pPr algn="l">
              <a:lnSpc>
                <a:spcPts val="2800"/>
              </a:lnSpc>
            </a:pPr>
            <a:r>
              <a:rPr lang="en-US" sz="2000">
                <a:solidFill>
                  <a:srgbClr val="000000"/>
                </a:solidFill>
                <a:latin typeface="Arial Italics"/>
              </a:rPr>
              <a:t>Impact of European conquest on Europe</a:t>
            </a:r>
          </a:p>
          <a:p>
            <a:pPr algn="l" marL="431807" indent="-215904" lvl="1">
              <a:lnSpc>
                <a:spcPts val="2800"/>
              </a:lnSpc>
              <a:buFont typeface="Arial"/>
              <a:buChar char="•"/>
            </a:pPr>
            <a:r>
              <a:rPr lang="en-US" sz="2000">
                <a:solidFill>
                  <a:srgbClr val="000000"/>
                </a:solidFill>
                <a:latin typeface="Arial"/>
              </a:rPr>
              <a:t>Empires were founded by Spain, Portugal, France, Britain and the Netherlands.</a:t>
            </a:r>
          </a:p>
          <a:p>
            <a:pPr algn="l" marL="431807" indent="-215904" lvl="1">
              <a:lnSpc>
                <a:spcPts val="2800"/>
              </a:lnSpc>
              <a:buFont typeface="Arial"/>
              <a:buChar char="•"/>
            </a:pPr>
            <a:r>
              <a:rPr lang="en-US" sz="2000">
                <a:solidFill>
                  <a:srgbClr val="000000"/>
                </a:solidFill>
                <a:latin typeface="Arial"/>
              </a:rPr>
              <a:t>Conflicts became more frequent as those empires fought over territory and wealth.</a:t>
            </a:r>
          </a:p>
          <a:p>
            <a:pPr algn="l" marL="431807" indent="-215904" lvl="1">
              <a:lnSpc>
                <a:spcPts val="2800"/>
              </a:lnSpc>
              <a:buFont typeface="Arial"/>
              <a:buChar char="•"/>
            </a:pPr>
            <a:r>
              <a:rPr lang="en-US" sz="2000">
                <a:solidFill>
                  <a:srgbClr val="000000"/>
                </a:solidFill>
                <a:latin typeface="Arial"/>
              </a:rPr>
              <a:t>Many new goods from the Americas reached Europe (for example, potatoes, tomatoes and tobacco)</a:t>
            </a:r>
          </a:p>
        </p:txBody>
      </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Nine: The Age of Exploration and Conquest</a:t>
            </a:r>
          </a:p>
        </p:txBody>
      </p:sp>
    </p:spTree>
  </p:cSld>
  <p:clrMapOvr>
    <a:masterClrMapping/>
  </p:clrMapOvr>
</p:sld>
</file>

<file path=ppt/slides/slide5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a:solidFill>
                  <a:srgbClr val="004AAD"/>
                </a:solidFill>
                <a:latin typeface="Arial Bold"/>
              </a:rPr>
              <a:t>Reflecting on... the Renaissance</a:t>
            </a:r>
          </a:p>
        </p:txBody>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2" id="12"/>
          <p:cNvSpPr txBox="true"/>
          <p:nvPr/>
        </p:nvSpPr>
        <p:spPr>
          <a:xfrm rot="0">
            <a:off x="1007553" y="1892296"/>
            <a:ext cx="15609955" cy="21812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European Age of Exploration and Conquest was an incredibly important period in world history. </a:t>
            </a:r>
            <a:r>
              <a:rPr lang="en-US" sz="3000">
                <a:solidFill>
                  <a:srgbClr val="000000"/>
                </a:solidFill>
                <a:latin typeface="Arial"/>
              </a:rPr>
              <a:t>Until quite recently, Western historians treated it as the story of heroic explores and the dangerous voyages they made. However, our understanding has since shifted to see the terrible and lasting effects that European colonisation had upon other peoples of the world. </a:t>
            </a:r>
          </a:p>
        </p:txBody>
      </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Nine: The Age of Exploration and Conquest</a:t>
            </a:r>
          </a:p>
        </p:txBody>
      </p:sp>
    </p:spTree>
  </p:cSld>
  <p:clrMapOvr>
    <a:masterClrMapping/>
  </p:clrMapOvr>
</p:sld>
</file>

<file path=ppt/slides/slide5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Examination Questions</a:t>
            </a:r>
          </a:p>
        </p:txBody>
      </p:sp>
      <p:sp>
        <p:nvSpPr>
          <p:cNvPr name="TextBox 11" id="11"/>
          <p:cNvSpPr txBox="true"/>
          <p:nvPr/>
        </p:nvSpPr>
        <p:spPr>
          <a:xfrm rot="0">
            <a:off x="1028700" y="2120899"/>
            <a:ext cx="15609955" cy="5810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2022 SEC Q3</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Nine: The Age of Exploration and Conquest</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10893733" y="5368924"/>
            <a:ext cx="5744921" cy="4114800"/>
          </a:xfrm>
          <a:custGeom>
            <a:avLst/>
            <a:gdLst/>
            <a:ahLst/>
            <a:cxnLst/>
            <a:rect r="r" b="b" t="t" l="l"/>
            <a:pathLst>
              <a:path h="4114800" w="5744921">
                <a:moveTo>
                  <a:pt x="0" y="0"/>
                </a:moveTo>
                <a:lnTo>
                  <a:pt x="5744922" y="0"/>
                </a:lnTo>
                <a:lnTo>
                  <a:pt x="574492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6279070" y="5610511"/>
            <a:ext cx="2864929" cy="4114800"/>
          </a:xfrm>
          <a:custGeom>
            <a:avLst/>
            <a:gdLst/>
            <a:ahLst/>
            <a:cxnLst/>
            <a:rect r="r" b="b" t="t" l="l"/>
            <a:pathLst>
              <a:path h="4114800" w="2864929">
                <a:moveTo>
                  <a:pt x="0" y="0"/>
                </a:moveTo>
                <a:lnTo>
                  <a:pt x="2864930" y="0"/>
                </a:lnTo>
                <a:lnTo>
                  <a:pt x="286493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p:cNvSpPr/>
          <p:nvPr/>
        </p:nvSpPr>
        <p:spPr>
          <a:xfrm flipH="false" flipV="false" rot="0">
            <a:off x="1904419" y="5610511"/>
            <a:ext cx="2504884" cy="4114800"/>
          </a:xfrm>
          <a:custGeom>
            <a:avLst/>
            <a:gdLst/>
            <a:ahLst/>
            <a:cxnLst/>
            <a:rect r="r" b="b" t="t" l="l"/>
            <a:pathLst>
              <a:path h="4114800" w="2504884">
                <a:moveTo>
                  <a:pt x="0" y="0"/>
                </a:moveTo>
                <a:lnTo>
                  <a:pt x="2504885" y="0"/>
                </a:lnTo>
                <a:lnTo>
                  <a:pt x="250488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3" id="13"/>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Problems of sea travel</a:t>
            </a:r>
          </a:p>
        </p:txBody>
      </p:sp>
      <p:sp>
        <p:nvSpPr>
          <p:cNvPr name="TextBox 14" id="14"/>
          <p:cNvSpPr txBox="true"/>
          <p:nvPr/>
        </p:nvSpPr>
        <p:spPr>
          <a:xfrm rot="0">
            <a:off x="1028700" y="2120899"/>
            <a:ext cx="15609955" cy="32480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Travel by sea was limited and difficult in the early 1400s.</a:t>
            </a:r>
          </a:p>
          <a:p>
            <a:pPr algn="l" marL="647702" indent="-323851" lvl="1">
              <a:lnSpc>
                <a:spcPts val="4200"/>
              </a:lnSpc>
              <a:buFont typeface="Arial"/>
              <a:buChar char="•"/>
            </a:pPr>
            <a:r>
              <a:rPr lang="en-US" sz="3000">
                <a:solidFill>
                  <a:srgbClr val="000000"/>
                </a:solidFill>
                <a:latin typeface="Arial"/>
              </a:rPr>
              <a:t>Ships could not navigate accurately, often ending up further from where they had planned to go. </a:t>
            </a:r>
          </a:p>
          <a:p>
            <a:pPr algn="l" marL="647702" indent="-323851" lvl="1">
              <a:lnSpc>
                <a:spcPts val="4200"/>
              </a:lnSpc>
              <a:buFont typeface="Arial"/>
              <a:buChar char="•"/>
            </a:pPr>
            <a:r>
              <a:rPr lang="en-US" sz="3000">
                <a:solidFill>
                  <a:srgbClr val="000000"/>
                </a:solidFill>
                <a:latin typeface="Arial"/>
              </a:rPr>
              <a:t>Many sailors were afraid of the unknown. In the early 1400s, it was believed that the Earth was flat and that if they sailed too far they would end up falling over the edge. Others believed the earth was full of monsters.</a:t>
            </a:r>
          </a:p>
        </p:txBody>
      </p:sp>
      <p:sp>
        <p:nvSpPr>
          <p:cNvPr name="TextBox 15" id="15"/>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6" id="1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Nine: The Age of Exploration and Conquest</a:t>
            </a:r>
          </a:p>
        </p:txBody>
      </p:sp>
    </p:spTree>
  </p:cSld>
  <p:clrMapOvr>
    <a:masterClrMapping/>
  </p:clrMapOvr>
</p:sld>
</file>

<file path=ppt/slides/slide6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Nine: The Age of Exploration and Conquest</a:t>
            </a:r>
          </a:p>
        </p:txBody>
      </p:sp>
      <p:sp>
        <p:nvSpPr>
          <p:cNvPr name="TextBox 11" id="11"/>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TextBox 12" id="12"/>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Project</a:t>
            </a:r>
          </a:p>
        </p:txBody>
      </p:sp>
      <p:grpSp>
        <p:nvGrpSpPr>
          <p:cNvPr name="Group 13" id="13"/>
          <p:cNvGrpSpPr/>
          <p:nvPr/>
        </p:nvGrpSpPr>
        <p:grpSpPr>
          <a:xfrm rot="0">
            <a:off x="1028700" y="1943095"/>
            <a:ext cx="15609955" cy="6070599"/>
            <a:chOff x="0" y="0"/>
            <a:chExt cx="20813273" cy="8094133"/>
          </a:xfrm>
        </p:grpSpPr>
        <p:sp>
          <p:nvSpPr>
            <p:cNvPr name="TextBox 14" id="14"/>
            <p:cNvSpPr txBox="true"/>
            <p:nvPr/>
          </p:nvSpPr>
          <p:spPr>
            <a:xfrm rot="0">
              <a:off x="0" y="-104775"/>
              <a:ext cx="15540467" cy="8198908"/>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Guidelines:</a:t>
              </a:r>
            </a:p>
            <a:p>
              <a:pPr algn="l" marL="539754" indent="-269877" lvl="1">
                <a:lnSpc>
                  <a:spcPts val="3500"/>
                </a:lnSpc>
                <a:buAutoNum type="arabicPeriod" startAt="1"/>
              </a:pPr>
              <a:r>
                <a:rPr lang="en-US" sz="2500">
                  <a:solidFill>
                    <a:srgbClr val="000000"/>
                  </a:solidFill>
                  <a:latin typeface="Arial Semi-Bold"/>
                </a:rPr>
                <a:t>Length</a:t>
              </a:r>
              <a:r>
                <a:rPr lang="en-US" sz="2500">
                  <a:solidFill>
                    <a:srgbClr val="000000"/>
                  </a:solidFill>
                  <a:latin typeface="Arial"/>
                </a:rPr>
                <a:t>: The depth of your project should reflect about 2-3 weeks of work.</a:t>
              </a:r>
            </a:p>
            <a:p>
              <a:pPr algn="l" marL="539754" indent="-269877" lvl="1">
                <a:lnSpc>
                  <a:spcPts val="3500"/>
                </a:lnSpc>
                <a:buAutoNum type="arabicPeriod" startAt="1"/>
              </a:pPr>
              <a:r>
                <a:rPr lang="en-US" sz="2500">
                  <a:solidFill>
                    <a:srgbClr val="000000"/>
                  </a:solidFill>
                  <a:latin typeface="Arial Semi-Bold"/>
                </a:rPr>
                <a:t>Sources</a:t>
              </a:r>
              <a:r>
                <a:rPr lang="en-US" sz="2500">
                  <a:solidFill>
                    <a:srgbClr val="000000"/>
                  </a:solidFill>
                  <a:latin typeface="Arial"/>
                </a:rPr>
                <a:t>: Use at least three different sources for your research. These can be books, scholarly articles, or reputable online resources.</a:t>
              </a:r>
            </a:p>
            <a:p>
              <a:pPr algn="l" marL="539754" indent="-269877" lvl="1">
                <a:lnSpc>
                  <a:spcPts val="3500"/>
                </a:lnSpc>
                <a:buAutoNum type="arabicPeriod" startAt="1"/>
              </a:pPr>
              <a:r>
                <a:rPr lang="en-US" sz="2500">
                  <a:solidFill>
                    <a:srgbClr val="000000"/>
                  </a:solidFill>
                  <a:latin typeface="Arial Semi-Bold"/>
                </a:rPr>
                <a:t>Citations</a:t>
              </a:r>
              <a:r>
                <a:rPr lang="en-US" sz="2500">
                  <a:solidFill>
                    <a:srgbClr val="000000"/>
                  </a:solidFill>
                  <a:latin typeface="Arial"/>
                </a:rPr>
                <a:t>: All information and images that are not your own should be properly cited.</a:t>
              </a:r>
            </a:p>
            <a:p>
              <a:pPr algn="l" marL="539754" indent="-269877" lvl="1">
                <a:lnSpc>
                  <a:spcPts val="3500"/>
                </a:lnSpc>
                <a:buAutoNum type="arabicPeriod" startAt="1"/>
              </a:pPr>
              <a:r>
                <a:rPr lang="en-US" sz="2500">
                  <a:solidFill>
                    <a:srgbClr val="000000"/>
                  </a:solidFill>
                  <a:latin typeface="Arial Semi-Bold"/>
                </a:rPr>
                <a:t>Mediums</a:t>
              </a:r>
              <a:r>
                <a:rPr lang="en-US" sz="2500">
                  <a:solidFill>
                    <a:srgbClr val="000000"/>
                  </a:solidFill>
                  <a:latin typeface="Arial"/>
                </a:rPr>
                <a:t>: You may choose to present your project in one of the following ways:</a:t>
              </a:r>
            </a:p>
            <a:p>
              <a:pPr algn="l" marL="1079509" indent="-359836" lvl="2">
                <a:lnSpc>
                  <a:spcPts val="3500"/>
                </a:lnSpc>
                <a:buFont typeface="Arial"/>
                <a:buChar char="⚬"/>
              </a:pPr>
              <a:r>
                <a:rPr lang="en-US" sz="2500">
                  <a:solidFill>
                    <a:srgbClr val="000000"/>
                  </a:solidFill>
                  <a:latin typeface="Arial Semi-Bold"/>
                </a:rPr>
                <a:t>Poster</a:t>
              </a:r>
              <a:r>
                <a:rPr lang="en-US" sz="2500">
                  <a:solidFill>
                    <a:srgbClr val="000000"/>
                  </a:solidFill>
                  <a:latin typeface="Arial"/>
                </a:rPr>
                <a:t>: Your poster should be informative and visually engaging.</a:t>
              </a:r>
            </a:p>
            <a:p>
              <a:pPr algn="l" marL="1079509" indent="-359836" lvl="2">
                <a:lnSpc>
                  <a:spcPts val="3500"/>
                </a:lnSpc>
                <a:buFont typeface="Arial"/>
                <a:buChar char="⚬"/>
              </a:pPr>
              <a:r>
                <a:rPr lang="en-US" sz="2500">
                  <a:solidFill>
                    <a:srgbClr val="000000"/>
                  </a:solidFill>
                  <a:latin typeface="Arial Semi-Bold"/>
                </a:rPr>
                <a:t>Minecraft or Lego Model</a:t>
              </a:r>
              <a:r>
                <a:rPr lang="en-US" sz="2500">
                  <a:solidFill>
                    <a:srgbClr val="000000"/>
                  </a:solidFill>
                  <a:latin typeface="Arial"/>
                </a:rPr>
                <a:t>: If choosing this option, please also include a brief report explaining your model.</a:t>
              </a:r>
            </a:p>
            <a:p>
              <a:pPr algn="l" marL="1079509" indent="-359836" lvl="2">
                <a:lnSpc>
                  <a:spcPts val="3500"/>
                </a:lnSpc>
                <a:buFont typeface="Arial"/>
                <a:buChar char="⚬"/>
              </a:pPr>
              <a:r>
                <a:rPr lang="en-US" sz="2500">
                  <a:solidFill>
                    <a:srgbClr val="000000"/>
                  </a:solidFill>
                  <a:latin typeface="Arial Semi-Bold"/>
                </a:rPr>
                <a:t>Painting/Drawing</a:t>
              </a:r>
              <a:r>
                <a:rPr lang="en-US" sz="2500">
                  <a:solidFill>
                    <a:srgbClr val="000000"/>
                  </a:solidFill>
                  <a:latin typeface="Arial"/>
                </a:rPr>
                <a:t>: Your artwork should be accompanied by a description.</a:t>
              </a:r>
            </a:p>
            <a:p>
              <a:pPr algn="l" marL="1079509" indent="-359836" lvl="2">
                <a:lnSpc>
                  <a:spcPts val="3500"/>
                </a:lnSpc>
                <a:buFont typeface="Arial"/>
                <a:buChar char="⚬"/>
              </a:pPr>
              <a:r>
                <a:rPr lang="en-US" sz="2500">
                  <a:solidFill>
                    <a:srgbClr val="000000"/>
                  </a:solidFill>
                  <a:latin typeface="Arial Semi-Bold"/>
                </a:rPr>
                <a:t>Recycled Materials</a:t>
              </a:r>
              <a:r>
                <a:rPr lang="en-US" sz="2500">
                  <a:solidFill>
                    <a:srgbClr val="000000"/>
                  </a:solidFill>
                  <a:latin typeface="Arial"/>
                </a:rPr>
                <a:t>: Create your model using recycled materials and provide an explanation of your creative process.</a:t>
              </a:r>
            </a:p>
          </p:txBody>
        </p:sp>
        <p:sp>
          <p:nvSpPr>
            <p:cNvPr name="TextBox 15" id="15"/>
            <p:cNvSpPr txBox="true"/>
            <p:nvPr/>
          </p:nvSpPr>
          <p:spPr>
            <a:xfrm rot="0">
              <a:off x="15946867" y="-104775"/>
              <a:ext cx="4866406" cy="7030508"/>
            </a:xfrm>
            <a:prstGeom prst="rect">
              <a:avLst/>
            </a:prstGeom>
          </p:spPr>
          <p:txBody>
            <a:bodyPr anchor="t" rtlCol="false" tIns="0" lIns="0" bIns="0" rIns="0">
              <a:spAutoFit/>
            </a:bodyPr>
            <a:lstStyle/>
            <a:p>
              <a:pPr algn="l">
                <a:lnSpc>
                  <a:spcPts val="3500"/>
                </a:lnSpc>
              </a:pPr>
              <a:r>
                <a:rPr lang="en-US" sz="2500">
                  <a:solidFill>
                    <a:srgbClr val="000000"/>
                  </a:solidFill>
                  <a:latin typeface="Arial Bold"/>
                </a:rPr>
                <a:t>Assessment:</a:t>
              </a:r>
            </a:p>
            <a:p>
              <a:pPr algn="l">
                <a:lnSpc>
                  <a:spcPts val="3500"/>
                </a:lnSpc>
              </a:pPr>
              <a:r>
                <a:rPr lang="en-US" sz="2500">
                  <a:solidFill>
                    <a:srgbClr val="000000"/>
                  </a:solidFill>
                  <a:latin typeface="Arial"/>
                </a:rPr>
                <a:t>Your projects will be assessed based on:</a:t>
              </a:r>
            </a:p>
            <a:p>
              <a:pPr algn="l" marL="539754" indent="-269877" lvl="1">
                <a:lnSpc>
                  <a:spcPts val="3500"/>
                </a:lnSpc>
                <a:buAutoNum type="arabicPeriod" startAt="1"/>
              </a:pPr>
              <a:r>
                <a:rPr lang="en-US" sz="2500">
                  <a:solidFill>
                    <a:srgbClr val="000000"/>
                  </a:solidFill>
                  <a:latin typeface="Arial"/>
                </a:rPr>
                <a:t>Research and Content</a:t>
              </a:r>
            </a:p>
            <a:p>
              <a:pPr algn="l" marL="539754" indent="-269877" lvl="1">
                <a:lnSpc>
                  <a:spcPts val="3500"/>
                </a:lnSpc>
                <a:buAutoNum type="arabicPeriod" startAt="1"/>
              </a:pPr>
              <a:r>
                <a:rPr lang="en-US" sz="2500">
                  <a:solidFill>
                    <a:srgbClr val="000000"/>
                  </a:solidFill>
                  <a:latin typeface="Arial"/>
                </a:rPr>
                <a:t>Creativity and Presentation</a:t>
              </a:r>
            </a:p>
            <a:p>
              <a:pPr algn="l" marL="539754" indent="-269877" lvl="1">
                <a:lnSpc>
                  <a:spcPts val="3500"/>
                </a:lnSpc>
                <a:buAutoNum type="arabicPeriod" startAt="1"/>
              </a:pPr>
              <a:r>
                <a:rPr lang="en-US" sz="2500">
                  <a:solidFill>
                    <a:srgbClr val="000000"/>
                  </a:solidFill>
                  <a:latin typeface="Arial"/>
                </a:rPr>
                <a:t>Understanding of Context</a:t>
              </a:r>
            </a:p>
            <a:p>
              <a:pPr algn="l" marL="539754" indent="-269877" lvl="1">
                <a:lnSpc>
                  <a:spcPts val="3500"/>
                </a:lnSpc>
                <a:buAutoNum type="arabicPeriod" startAt="1"/>
              </a:pPr>
              <a:r>
                <a:rPr lang="en-US" sz="2500">
                  <a:solidFill>
                    <a:srgbClr val="000000"/>
                  </a:solidFill>
                  <a:latin typeface="Arial"/>
                </a:rPr>
                <a:t>Adherence to Guidelines</a:t>
              </a:r>
            </a:p>
            <a:p>
              <a:pPr algn="l">
                <a:lnSpc>
                  <a:spcPts val="3500"/>
                </a:lnSpc>
              </a:pPr>
            </a:p>
          </p:txBody>
        </p:sp>
      </p:grpSp>
    </p:spTree>
  </p:cSld>
  <p:clrMapOvr>
    <a:masterClrMapping/>
  </p:clrMapOvr>
</p:sld>
</file>

<file path=ppt/slides/slide6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Nine: The Age of Exploration and Conquest</a:t>
            </a:r>
          </a:p>
        </p:txBody>
      </p:sp>
      <p:sp>
        <p:nvSpPr>
          <p:cNvPr name="TextBox 11" id="11"/>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TextBox 12" id="12"/>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Project</a:t>
            </a:r>
          </a:p>
        </p:txBody>
      </p:sp>
      <p:sp>
        <p:nvSpPr>
          <p:cNvPr name="TextBox 13" id="13"/>
          <p:cNvSpPr txBox="true"/>
          <p:nvPr/>
        </p:nvSpPr>
        <p:spPr>
          <a:xfrm rot="0">
            <a:off x="1028700" y="2673636"/>
            <a:ext cx="7804977" cy="26701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Belem Tower, Lisbon, Portugal</a:t>
            </a:r>
          </a:p>
          <a:p>
            <a:pPr algn="l">
              <a:lnSpc>
                <a:spcPts val="3500"/>
              </a:lnSpc>
            </a:pPr>
            <a:r>
              <a:rPr lang="en-US" sz="2500">
                <a:solidFill>
                  <a:srgbClr val="000000"/>
                </a:solidFill>
                <a:latin typeface="Arial"/>
              </a:rPr>
              <a:t>Archive of the Indies, Seville, Spain</a:t>
            </a:r>
          </a:p>
          <a:p>
            <a:pPr algn="l">
              <a:lnSpc>
                <a:spcPts val="3500"/>
              </a:lnSpc>
            </a:pPr>
            <a:r>
              <a:rPr lang="en-US" sz="2500">
                <a:solidFill>
                  <a:srgbClr val="000000"/>
                </a:solidFill>
                <a:latin typeface="Arial"/>
              </a:rPr>
              <a:t>Table Mountain, Cape of Good Hope, South Africa</a:t>
            </a:r>
          </a:p>
          <a:p>
            <a:pPr algn="l">
              <a:lnSpc>
                <a:spcPts val="3500"/>
              </a:lnSpc>
            </a:pPr>
            <a:r>
              <a:rPr lang="en-US" sz="2500">
                <a:solidFill>
                  <a:srgbClr val="000000"/>
                </a:solidFill>
                <a:latin typeface="Arial"/>
              </a:rPr>
              <a:t>Mayflower Steps, Plymouth, England</a:t>
            </a:r>
          </a:p>
          <a:p>
            <a:pPr algn="l">
              <a:lnSpc>
                <a:spcPts val="3500"/>
              </a:lnSpc>
            </a:pPr>
            <a:r>
              <a:rPr lang="en-US" sz="2500">
                <a:solidFill>
                  <a:srgbClr val="000000"/>
                </a:solidFill>
                <a:latin typeface="Arial"/>
              </a:rPr>
              <a:t>Castillo San Felipe del Morro, San Juan, Puerto Rico</a:t>
            </a:r>
          </a:p>
          <a:p>
            <a:pPr algn="l">
              <a:lnSpc>
                <a:spcPts val="3500"/>
              </a:lnSpc>
            </a:pPr>
          </a:p>
        </p:txBody>
      </p:sp>
      <p:sp>
        <p:nvSpPr>
          <p:cNvPr name="TextBox 14" id="14"/>
          <p:cNvSpPr txBox="true"/>
          <p:nvPr/>
        </p:nvSpPr>
        <p:spPr>
          <a:xfrm rot="0">
            <a:off x="8833677" y="2673636"/>
            <a:ext cx="7804977" cy="66135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Henry the Navigator</a:t>
            </a:r>
          </a:p>
          <a:p>
            <a:pPr algn="l">
              <a:lnSpc>
                <a:spcPts val="3500"/>
              </a:lnSpc>
            </a:pPr>
            <a:r>
              <a:rPr lang="en-US" sz="2500">
                <a:solidFill>
                  <a:srgbClr val="000000"/>
                </a:solidFill>
                <a:latin typeface="Arial"/>
              </a:rPr>
              <a:t>Ferdinand Magellan</a:t>
            </a:r>
          </a:p>
          <a:p>
            <a:pPr algn="l">
              <a:lnSpc>
                <a:spcPts val="3500"/>
              </a:lnSpc>
            </a:pPr>
            <a:r>
              <a:rPr lang="en-US" sz="2500">
                <a:solidFill>
                  <a:srgbClr val="000000"/>
                </a:solidFill>
                <a:latin typeface="Arial"/>
              </a:rPr>
              <a:t>Bartolomé de Las Casas</a:t>
            </a:r>
          </a:p>
          <a:p>
            <a:pPr algn="l">
              <a:lnSpc>
                <a:spcPts val="3500"/>
              </a:lnSpc>
            </a:pPr>
            <a:r>
              <a:rPr lang="en-US" sz="2500">
                <a:solidFill>
                  <a:srgbClr val="000000"/>
                </a:solidFill>
                <a:latin typeface="Arial"/>
              </a:rPr>
              <a:t>John Cabot</a:t>
            </a:r>
          </a:p>
          <a:p>
            <a:pPr algn="l">
              <a:lnSpc>
                <a:spcPts val="3500"/>
              </a:lnSpc>
            </a:pPr>
            <a:r>
              <a:rPr lang="en-US" sz="2500">
                <a:solidFill>
                  <a:srgbClr val="000000"/>
                </a:solidFill>
                <a:latin typeface="Arial"/>
              </a:rPr>
              <a:t>Samuel de Champlain</a:t>
            </a:r>
          </a:p>
          <a:p>
            <a:pPr algn="l">
              <a:lnSpc>
                <a:spcPts val="3500"/>
              </a:lnSpc>
            </a:pPr>
            <a:r>
              <a:rPr lang="en-US" sz="2500">
                <a:solidFill>
                  <a:srgbClr val="000000"/>
                </a:solidFill>
                <a:latin typeface="Arial"/>
              </a:rPr>
              <a:t>Vasco da Gama</a:t>
            </a:r>
          </a:p>
          <a:p>
            <a:pPr algn="l">
              <a:lnSpc>
                <a:spcPts val="3500"/>
              </a:lnSpc>
            </a:pPr>
            <a:r>
              <a:rPr lang="en-US" sz="2500">
                <a:solidFill>
                  <a:srgbClr val="000000"/>
                </a:solidFill>
                <a:latin typeface="Arial"/>
              </a:rPr>
              <a:t>Hernan Cortés</a:t>
            </a:r>
          </a:p>
          <a:p>
            <a:pPr algn="l">
              <a:lnSpc>
                <a:spcPts val="3500"/>
              </a:lnSpc>
            </a:pPr>
            <a:r>
              <a:rPr lang="en-US" sz="2500">
                <a:solidFill>
                  <a:srgbClr val="000000"/>
                </a:solidFill>
                <a:latin typeface="Arial"/>
              </a:rPr>
              <a:t>Giovanni de Verrazano</a:t>
            </a:r>
          </a:p>
          <a:p>
            <a:pPr algn="l">
              <a:lnSpc>
                <a:spcPts val="3500"/>
              </a:lnSpc>
            </a:pPr>
            <a:r>
              <a:rPr lang="en-US" sz="2500">
                <a:solidFill>
                  <a:srgbClr val="000000"/>
                </a:solidFill>
                <a:latin typeface="Arial"/>
              </a:rPr>
              <a:t>Francis Drake</a:t>
            </a:r>
          </a:p>
          <a:p>
            <a:pPr algn="l">
              <a:lnSpc>
                <a:spcPts val="3500"/>
              </a:lnSpc>
            </a:pPr>
            <a:r>
              <a:rPr lang="en-US" sz="2500">
                <a:solidFill>
                  <a:srgbClr val="000000"/>
                </a:solidFill>
                <a:latin typeface="Arial"/>
              </a:rPr>
              <a:t>Henry Hudson</a:t>
            </a:r>
          </a:p>
          <a:p>
            <a:pPr algn="l">
              <a:lnSpc>
                <a:spcPts val="3500"/>
              </a:lnSpc>
            </a:pPr>
            <a:r>
              <a:rPr lang="en-US" sz="2500">
                <a:solidFill>
                  <a:srgbClr val="000000"/>
                </a:solidFill>
                <a:latin typeface="Arial"/>
              </a:rPr>
              <a:t>Christopher Columbus</a:t>
            </a:r>
          </a:p>
          <a:p>
            <a:pPr algn="l">
              <a:lnSpc>
                <a:spcPts val="3500"/>
              </a:lnSpc>
            </a:pPr>
            <a:r>
              <a:rPr lang="en-US" sz="2500">
                <a:solidFill>
                  <a:srgbClr val="000000"/>
                </a:solidFill>
                <a:latin typeface="Arial"/>
              </a:rPr>
              <a:t>Francisco Pizarro</a:t>
            </a:r>
          </a:p>
          <a:p>
            <a:pPr algn="l">
              <a:lnSpc>
                <a:spcPts val="3500"/>
              </a:lnSpc>
            </a:pPr>
            <a:r>
              <a:rPr lang="en-US" sz="2500">
                <a:solidFill>
                  <a:srgbClr val="000000"/>
                </a:solidFill>
                <a:latin typeface="Arial"/>
              </a:rPr>
              <a:t>Walter Raleigh</a:t>
            </a:r>
          </a:p>
          <a:p>
            <a:pPr algn="l">
              <a:lnSpc>
                <a:spcPts val="3500"/>
              </a:lnSpc>
            </a:pPr>
            <a:r>
              <a:rPr lang="en-US" sz="2500">
                <a:solidFill>
                  <a:srgbClr val="000000"/>
                </a:solidFill>
                <a:latin typeface="Arial"/>
              </a:rPr>
              <a:t>Jacques Cartier</a:t>
            </a:r>
          </a:p>
          <a:p>
            <a:pPr algn="l">
              <a:lnSpc>
                <a:spcPts val="3500"/>
              </a:lnSpc>
            </a:pPr>
            <a:r>
              <a:rPr lang="en-US" sz="2500">
                <a:solidFill>
                  <a:srgbClr val="000000"/>
                </a:solidFill>
                <a:latin typeface="Arial"/>
              </a:rPr>
              <a:t>Queen Isabella</a:t>
            </a:r>
          </a:p>
        </p:txBody>
      </p:sp>
      <p:sp>
        <p:nvSpPr>
          <p:cNvPr name="TextBox 15" id="15"/>
          <p:cNvSpPr txBox="true"/>
          <p:nvPr/>
        </p:nvSpPr>
        <p:spPr>
          <a:xfrm rot="0">
            <a:off x="1007553" y="1663991"/>
            <a:ext cx="7826125" cy="958845"/>
          </a:xfrm>
          <a:prstGeom prst="rect">
            <a:avLst/>
          </a:prstGeom>
        </p:spPr>
        <p:txBody>
          <a:bodyPr anchor="t" rtlCol="false" tIns="0" lIns="0" bIns="0" rIns="0">
            <a:spAutoFit/>
          </a:bodyPr>
          <a:lstStyle/>
          <a:p>
            <a:pPr algn="ctr">
              <a:lnSpc>
                <a:spcPts val="7000"/>
              </a:lnSpc>
            </a:pPr>
            <a:r>
              <a:rPr lang="en-US" sz="5000">
                <a:solidFill>
                  <a:srgbClr val="0F6FC6"/>
                </a:solidFill>
                <a:latin typeface="Arial Bold Italics"/>
              </a:rPr>
              <a:t>Historical Sites</a:t>
            </a:r>
          </a:p>
        </p:txBody>
      </p:sp>
      <p:sp>
        <p:nvSpPr>
          <p:cNvPr name="TextBox 16" id="16"/>
          <p:cNvSpPr txBox="true"/>
          <p:nvPr/>
        </p:nvSpPr>
        <p:spPr>
          <a:xfrm rot="0">
            <a:off x="8833677" y="1663991"/>
            <a:ext cx="7826125" cy="958845"/>
          </a:xfrm>
          <a:prstGeom prst="rect">
            <a:avLst/>
          </a:prstGeom>
        </p:spPr>
        <p:txBody>
          <a:bodyPr anchor="t" rtlCol="false" tIns="0" lIns="0" bIns="0" rIns="0">
            <a:spAutoFit/>
          </a:bodyPr>
          <a:lstStyle/>
          <a:p>
            <a:pPr algn="ctr">
              <a:lnSpc>
                <a:spcPts val="7000"/>
              </a:lnSpc>
            </a:pPr>
            <a:r>
              <a:rPr lang="en-US" sz="5000">
                <a:solidFill>
                  <a:srgbClr val="0F6FC6"/>
                </a:solidFill>
                <a:latin typeface="Arial Bold Italics"/>
              </a:rPr>
              <a:t>Historical Figures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Reasons to Explore</a:t>
            </a:r>
          </a:p>
        </p:txBody>
      </p:sp>
      <p:sp>
        <p:nvSpPr>
          <p:cNvPr name="TextBox 11" id="11"/>
          <p:cNvSpPr txBox="true"/>
          <p:nvPr/>
        </p:nvSpPr>
        <p:spPr>
          <a:xfrm rot="0">
            <a:off x="1028700" y="2139949"/>
            <a:ext cx="15609955" cy="74898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Europeans began to explore the wider world from the mid 1400s onwards for several reasons:</a:t>
            </a:r>
          </a:p>
          <a:p>
            <a:pPr algn="l" marL="539754" indent="-269877" lvl="1">
              <a:lnSpc>
                <a:spcPts val="3500"/>
              </a:lnSpc>
              <a:buFont typeface="Arial"/>
              <a:buChar char="•"/>
            </a:pPr>
            <a:r>
              <a:rPr lang="en-US" sz="2500">
                <a:solidFill>
                  <a:srgbClr val="000000"/>
                </a:solidFill>
                <a:latin typeface="Arial Bold"/>
              </a:rPr>
              <a:t>The influence of the Renaissance: </a:t>
            </a:r>
            <a:r>
              <a:rPr lang="en-US" sz="2500">
                <a:solidFill>
                  <a:srgbClr val="000000"/>
                </a:solidFill>
                <a:latin typeface="Arial"/>
              </a:rPr>
              <a:t>People were eager to learn and questioned previous teachings. The rediscovery of </a:t>
            </a:r>
            <a:r>
              <a:rPr lang="en-US" sz="2500">
                <a:solidFill>
                  <a:srgbClr val="000000"/>
                </a:solidFill>
                <a:latin typeface="Arial Italics"/>
              </a:rPr>
              <a:t>Geographia</a:t>
            </a:r>
            <a:r>
              <a:rPr lang="en-US" sz="2500">
                <a:solidFill>
                  <a:srgbClr val="000000"/>
                </a:solidFill>
                <a:latin typeface="Arial Bold Italics"/>
              </a:rPr>
              <a:t> </a:t>
            </a:r>
            <a:r>
              <a:rPr lang="en-US" sz="2500">
                <a:solidFill>
                  <a:srgbClr val="000000"/>
                </a:solidFill>
                <a:latin typeface="Arial"/>
              </a:rPr>
              <a:t>by the Roman writer </a:t>
            </a:r>
            <a:r>
              <a:rPr lang="en-US" sz="2500">
                <a:solidFill>
                  <a:srgbClr val="000000"/>
                </a:solidFill>
                <a:latin typeface="Arial Bold"/>
              </a:rPr>
              <a:t>Ptolemy</a:t>
            </a:r>
            <a:r>
              <a:rPr lang="en-US" sz="2500">
                <a:solidFill>
                  <a:srgbClr val="000000"/>
                </a:solidFill>
                <a:latin typeface="Arial"/>
              </a:rPr>
              <a:t> changed how people understood the world.</a:t>
            </a:r>
          </a:p>
          <a:p>
            <a:pPr algn="l" marL="539754" indent="-269877" lvl="1">
              <a:lnSpc>
                <a:spcPts val="3500"/>
              </a:lnSpc>
              <a:buFont typeface="Arial"/>
              <a:buChar char="•"/>
            </a:pPr>
            <a:r>
              <a:rPr lang="en-US" sz="2500">
                <a:solidFill>
                  <a:srgbClr val="000000"/>
                </a:solidFill>
                <a:latin typeface="Arial Bold"/>
              </a:rPr>
              <a:t>The stories of Marco Polo: </a:t>
            </a:r>
            <a:r>
              <a:rPr lang="en-US" sz="2500">
                <a:solidFill>
                  <a:srgbClr val="000000"/>
                </a:solidFill>
                <a:latin typeface="Arial"/>
              </a:rPr>
              <a:t>Polo was a fourteenth-century Italian who had travelled to China. He brought back many ideas and wonders that people wanted to see for themselves.</a:t>
            </a:r>
          </a:p>
          <a:p>
            <a:pPr algn="l" marL="539754" indent="-269877" lvl="1">
              <a:lnSpc>
                <a:spcPts val="3500"/>
              </a:lnSpc>
              <a:buFont typeface="Arial"/>
              <a:buChar char="•"/>
            </a:pPr>
            <a:r>
              <a:rPr lang="en-US" sz="2500">
                <a:solidFill>
                  <a:srgbClr val="000000"/>
                </a:solidFill>
                <a:latin typeface="Arial Bold"/>
              </a:rPr>
              <a:t>New trade routes: </a:t>
            </a:r>
            <a:r>
              <a:rPr lang="en-US" sz="2500">
                <a:solidFill>
                  <a:srgbClr val="000000"/>
                </a:solidFill>
                <a:latin typeface="Arial"/>
              </a:rPr>
              <a:t>The trade in </a:t>
            </a:r>
            <a:r>
              <a:rPr lang="en-US" sz="2500">
                <a:solidFill>
                  <a:srgbClr val="000000"/>
                </a:solidFill>
                <a:latin typeface="Arial Bold"/>
              </a:rPr>
              <a:t>silks and spices </a:t>
            </a:r>
            <a:r>
              <a:rPr lang="en-US" sz="2500">
                <a:solidFill>
                  <a:srgbClr val="000000"/>
                </a:solidFill>
                <a:latin typeface="Arial"/>
              </a:rPr>
              <a:t>(needed for the preservation and flavouring of food) from the East was very popular. After the Black Death, Europe’s population grew rapidly and wealthier. The Renaissance proved the merchants could become very wealthy if they could get goods into Europe quicker.</a:t>
            </a:r>
          </a:p>
          <a:p>
            <a:pPr algn="l" marL="539754" indent="-269877" lvl="1">
              <a:lnSpc>
                <a:spcPts val="3500"/>
              </a:lnSpc>
              <a:buFont typeface="Arial"/>
              <a:buChar char="•"/>
            </a:pPr>
            <a:r>
              <a:rPr lang="en-US" sz="2500">
                <a:solidFill>
                  <a:srgbClr val="000000"/>
                </a:solidFill>
                <a:latin typeface="Arial Bold"/>
              </a:rPr>
              <a:t>The fall of Constantinople: </a:t>
            </a:r>
            <a:r>
              <a:rPr lang="en-US" sz="2500">
                <a:solidFill>
                  <a:srgbClr val="000000"/>
                </a:solidFill>
                <a:latin typeface="Arial"/>
              </a:rPr>
              <a:t>The Great Silk Road was the main route to get spices and other goods from the East. After Constantinople was conquered by the Turks, this route was cut off from Europe so new routes were needed.</a:t>
            </a:r>
          </a:p>
          <a:p>
            <a:pPr algn="l" marL="539754" indent="-269877" lvl="1">
              <a:lnSpc>
                <a:spcPts val="3500"/>
              </a:lnSpc>
              <a:buFont typeface="Arial"/>
              <a:buChar char="•"/>
            </a:pPr>
            <a:r>
              <a:rPr lang="en-US" sz="2500">
                <a:solidFill>
                  <a:srgbClr val="000000"/>
                </a:solidFill>
                <a:latin typeface="Arial Bold"/>
              </a:rPr>
              <a:t>Desire for empire: </a:t>
            </a:r>
            <a:r>
              <a:rPr lang="en-US" sz="2500">
                <a:solidFill>
                  <a:srgbClr val="000000"/>
                </a:solidFill>
                <a:latin typeface="Arial"/>
              </a:rPr>
              <a:t>Many European rulers sponsored voyages of exploration so that they could expand their territory. Western European countries (France, England, Portugal and Spain) wanted to undermine Italy’s power by bypassing the Mediterranean trade route.</a:t>
            </a:r>
          </a:p>
          <a:p>
            <a:pPr algn="l" marL="539754" indent="-269877" lvl="1">
              <a:lnSpc>
                <a:spcPts val="3500"/>
              </a:lnSpc>
              <a:buFont typeface="Arial"/>
              <a:buChar char="•"/>
            </a:pPr>
            <a:r>
              <a:rPr lang="en-US" sz="2500">
                <a:solidFill>
                  <a:srgbClr val="000000"/>
                </a:solidFill>
                <a:latin typeface="Arial Bold"/>
              </a:rPr>
              <a:t>Spreading Christianity: </a:t>
            </a:r>
            <a:r>
              <a:rPr lang="en-US" sz="2500">
                <a:solidFill>
                  <a:srgbClr val="000000"/>
                </a:solidFill>
                <a:latin typeface="Arial"/>
              </a:rPr>
              <a:t>The Pope encouraged Christian rulers to defeat Muslims who had gained control of the Middle East during the Crusades. </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Nine: The Age of Exploration and Conquest</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1" id="11"/>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Nine: The Age of Exploration and Conquest</a:t>
            </a:r>
          </a:p>
        </p:txBody>
      </p:sp>
      <p:sp>
        <p:nvSpPr>
          <p:cNvPr name="Freeform 12" id="12"/>
          <p:cNvSpPr/>
          <p:nvPr/>
        </p:nvSpPr>
        <p:spPr>
          <a:xfrm flipH="false" flipV="false" rot="0">
            <a:off x="2061772" y="0"/>
            <a:ext cx="13501516" cy="9725311"/>
          </a:xfrm>
          <a:custGeom>
            <a:avLst/>
            <a:gdLst/>
            <a:ahLst/>
            <a:cxnLst/>
            <a:rect r="r" b="b" t="t" l="l"/>
            <a:pathLst>
              <a:path h="9725311" w="13501516">
                <a:moveTo>
                  <a:pt x="0" y="0"/>
                </a:moveTo>
                <a:lnTo>
                  <a:pt x="13501516" y="0"/>
                </a:lnTo>
                <a:lnTo>
                  <a:pt x="13501516" y="9725311"/>
                </a:lnTo>
                <a:lnTo>
                  <a:pt x="0" y="9725311"/>
                </a:lnTo>
                <a:lnTo>
                  <a:pt x="0" y="0"/>
                </a:lnTo>
                <a:close/>
              </a:path>
            </a:pathLst>
          </a:custGeom>
          <a:blipFill>
            <a:blip r:embed="rId6"/>
            <a:stretch>
              <a:fillRect l="0" t="0" r="0" b="0"/>
            </a:stretch>
          </a:blipFill>
        </p:spPr>
      </p:sp>
      <p:sp>
        <p:nvSpPr>
          <p:cNvPr name="TextBox 13" id="13"/>
          <p:cNvSpPr txBox="true"/>
          <p:nvPr/>
        </p:nvSpPr>
        <p:spPr>
          <a:xfrm rot="0">
            <a:off x="5318753" y="9601486"/>
            <a:ext cx="6987555" cy="581024"/>
          </a:xfrm>
          <a:prstGeom prst="rect">
            <a:avLst/>
          </a:prstGeom>
        </p:spPr>
        <p:txBody>
          <a:bodyPr anchor="t" rtlCol="false" tIns="0" lIns="0" bIns="0" rIns="0">
            <a:spAutoFit/>
          </a:bodyPr>
          <a:lstStyle/>
          <a:p>
            <a:pPr algn="ctr">
              <a:lnSpc>
                <a:spcPts val="4200"/>
              </a:lnSpc>
              <a:spcBef>
                <a:spcPct val="0"/>
              </a:spcBef>
            </a:pPr>
            <a:r>
              <a:rPr lang="en-US" sz="3000">
                <a:solidFill>
                  <a:srgbClr val="0F6FC6"/>
                </a:solidFill>
                <a:latin typeface="Arial"/>
              </a:rPr>
              <a:t>Geographia by the Roman writer Ptolemy</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1898247" y="0"/>
            <a:ext cx="14285767" cy="9725311"/>
          </a:xfrm>
          <a:custGeom>
            <a:avLst/>
            <a:gdLst/>
            <a:ahLst/>
            <a:cxnLst/>
            <a:rect r="r" b="b" t="t" l="l"/>
            <a:pathLst>
              <a:path h="9725311" w="14285767">
                <a:moveTo>
                  <a:pt x="0" y="0"/>
                </a:moveTo>
                <a:lnTo>
                  <a:pt x="14285767" y="0"/>
                </a:lnTo>
                <a:lnTo>
                  <a:pt x="14285767" y="9725311"/>
                </a:lnTo>
                <a:lnTo>
                  <a:pt x="0" y="9725311"/>
                </a:lnTo>
                <a:lnTo>
                  <a:pt x="0" y="0"/>
                </a:lnTo>
                <a:close/>
              </a:path>
            </a:pathLst>
          </a:custGeom>
          <a:blipFill>
            <a:blip r:embed="rId6"/>
            <a:stretch>
              <a:fillRect l="0" t="0" r="0" b="0"/>
            </a:stretch>
          </a:blipFill>
        </p:spPr>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2" id="12"/>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Nine: The Age of Exploration and Conquest</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DAFpq4Y0pwg</dc:identifier>
  <dcterms:modified xsi:type="dcterms:W3CDTF">2011-08-01T06:04:30Z</dcterms:modified>
  <cp:revision>1</cp:revision>
  <dc:title>Ch. 9 - The Age of Exploration and Conquest</dc:title>
</cp:coreProperties>
</file>